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63" r:id="rId4"/>
    <p:sldId id="309" r:id="rId6"/>
    <p:sldId id="353" r:id="rId7"/>
    <p:sldId id="357" r:id="rId8"/>
    <p:sldId id="1919" r:id="rId9"/>
    <p:sldId id="1920" r:id="rId10"/>
    <p:sldId id="1412" r:id="rId11"/>
    <p:sldId id="1900" r:id="rId12"/>
    <p:sldId id="256" r:id="rId13"/>
    <p:sldId id="274" r:id="rId14"/>
    <p:sldId id="276" r:id="rId15"/>
    <p:sldId id="358" r:id="rId16"/>
    <p:sldId id="278" r:id="rId17"/>
    <p:sldId id="307" r:id="rId18"/>
    <p:sldId id="1922" r:id="rId19"/>
    <p:sldId id="277" r:id="rId20"/>
    <p:sldId id="279" r:id="rId21"/>
    <p:sldId id="359" r:id="rId22"/>
    <p:sldId id="362" r:id="rId23"/>
    <p:sldId id="360" r:id="rId24"/>
    <p:sldId id="361" r:id="rId25"/>
    <p:sldId id="281" r:id="rId26"/>
    <p:sldId id="282" r:id="rId27"/>
    <p:sldId id="364" r:id="rId28"/>
    <p:sldId id="420" r:id="rId29"/>
    <p:sldId id="365" r:id="rId30"/>
    <p:sldId id="258" r:id="rId31"/>
    <p:sldId id="259" r:id="rId32"/>
    <p:sldId id="285" r:id="rId33"/>
    <p:sldId id="286" r:id="rId34"/>
    <p:sldId id="260" r:id="rId35"/>
    <p:sldId id="287" r:id="rId36"/>
    <p:sldId id="261" r:id="rId37"/>
    <p:sldId id="262" r:id="rId38"/>
    <p:sldId id="288" r:id="rId39"/>
    <p:sldId id="289" r:id="rId40"/>
    <p:sldId id="291" r:id="rId41"/>
    <p:sldId id="292" r:id="rId42"/>
    <p:sldId id="293" r:id="rId43"/>
    <p:sldId id="294" r:id="rId44"/>
    <p:sldId id="296" r:id="rId45"/>
    <p:sldId id="297" r:id="rId46"/>
    <p:sldId id="299" r:id="rId47"/>
    <p:sldId id="366" r:id="rId48"/>
    <p:sldId id="301" r:id="rId49"/>
    <p:sldId id="303" r:id="rId50"/>
    <p:sldId id="305" r:id="rId51"/>
    <p:sldId id="308" r:id="rId52"/>
    <p:sldId id="263" r:id="rId53"/>
    <p:sldId id="264" r:id="rId54"/>
    <p:sldId id="306" r:id="rId55"/>
    <p:sldId id="265" r:id="rId56"/>
    <p:sldId id="266" r:id="rId57"/>
    <p:sldId id="367" r:id="rId58"/>
    <p:sldId id="267" r:id="rId59"/>
    <p:sldId id="269" r:id="rId60"/>
    <p:sldId id="270" r:id="rId61"/>
    <p:sldId id="271" r:id="rId62"/>
    <p:sldId id="283" r:id="rId63"/>
    <p:sldId id="419" r:id="rId64"/>
    <p:sldId id="368" r:id="rId65"/>
    <p:sldId id="369" r:id="rId66"/>
    <p:sldId id="280" r:id="rId67"/>
  </p:sldIdLst>
  <p:sldSz cx="9144000" cy="6858000" type="screen4x3"/>
  <p:notesSz cx="6858000" cy="9144000"/>
  <p:custDataLst>
    <p:tags r:id="rId71"/>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FFF"/>
    <a:srgbClr val="FFFFCC"/>
    <a:srgbClr val="66FF99"/>
    <a:srgbClr val="6699FF"/>
    <a:srgbClr val="A50021"/>
    <a:srgbClr val="CC0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360"/>
    <p:restoredTop sz="89858"/>
  </p:normalViewPr>
  <p:slideViewPr>
    <p:cSldViewPr showGuides="1">
      <p:cViewPr varScale="1">
        <p:scale>
          <a:sx n="59" d="100"/>
          <a:sy n="59" d="100"/>
        </p:scale>
        <p:origin x="1044" y="72"/>
      </p:cViewPr>
      <p:guideLst>
        <p:guide orient="horz" pos="2160"/>
        <p:guide pos="288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1" Type="http://schemas.openxmlformats.org/officeDocument/2006/relationships/tags" Target="tags/tag2.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D59DD31-1985-48A9-B5D1-08027888090F}" type="datetimeFigureOut">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thejemreport.com/more-on-openbsds-new-compiler/" TargetMode="External"/><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幻灯片图像占位符 1"/>
          <p:cNvSpPr>
            <a:spLocks noGrp="1" noRot="1" noChangeAspect="1" noTextEdit="1"/>
          </p:cNvSpPr>
          <p:nvPr>
            <p:ph type="sldImg"/>
          </p:nvPr>
        </p:nvSpPr>
        <p:spPr>
          <a:ln>
            <a:solidFill>
              <a:srgbClr val="000000">
                <a:alpha val="100000"/>
              </a:srgbClr>
            </a:solidFill>
            <a:miter lim="800000"/>
          </a:ln>
        </p:spPr>
      </p:sp>
      <p:sp>
        <p:nvSpPr>
          <p:cNvPr id="7171"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endParaRPr lang="zh-CN" altLang="en-US" dirty="0"/>
          </a:p>
        </p:txBody>
      </p:sp>
      <p:sp>
        <p:nvSpPr>
          <p:cNvPr id="7172"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ln>
            <a:solidFill>
              <a:srgbClr val="000000">
                <a:alpha val="100000"/>
              </a:srgbClr>
            </a:solidFill>
            <a:miter lim="800000"/>
          </a:ln>
        </p:spPr>
      </p:sp>
      <p:sp>
        <p:nvSpPr>
          <p:cNvPr id="40963"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eaLnBrk="1" hangingPunct="1"/>
            <a:fld id="{9A0DB2DC-4C9A-4742-B13C-FB6460FD3503}" type="slidenum">
              <a:rPr lang="zh-CN" altLang="en-US" dirty="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a:ln>
            <a:solidFill>
              <a:srgbClr val="000000">
                <a:alpha val="100000"/>
              </a:srgbClr>
            </a:solidFill>
            <a:miter lim="800000"/>
          </a:ln>
        </p:spPr>
      </p:sp>
      <p:sp>
        <p:nvSpPr>
          <p:cNvPr id="43011"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endParaRPr lang="en-US" altLang="zh-CN" dirty="0"/>
          </a:p>
          <a:p>
            <a:pPr lvl="0"/>
            <a:endParaRPr lang="en-US" altLang="zh-CN" dirty="0"/>
          </a:p>
        </p:txBody>
      </p:sp>
      <p:sp>
        <p:nvSpPr>
          <p:cNvPr id="43012"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幻灯片图像占位符 1"/>
          <p:cNvSpPr>
            <a:spLocks noGrp="1" noRot="1" noChangeAspect="1" noTextEdit="1"/>
          </p:cNvSpPr>
          <p:nvPr>
            <p:ph type="sldImg"/>
          </p:nvPr>
        </p:nvSpPr>
        <p:spPr>
          <a:ln>
            <a:solidFill>
              <a:srgbClr val="000000">
                <a:alpha val="100000"/>
              </a:srgbClr>
            </a:solidFill>
            <a:miter lim="800000"/>
          </a:ln>
        </p:spPr>
      </p:sp>
      <p:sp>
        <p:nvSpPr>
          <p:cNvPr id="46083"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高级语言写的程序实给人看的，计算机不懂，先翻译成机器指令，然后执行指令并得到结果</a:t>
            </a:r>
            <a:endParaRPr lang="en-US" altLang="zh-CN" dirty="0"/>
          </a:p>
          <a:p>
            <a:pPr lvl="0" eaLnBrk="1" hangingPunct="1"/>
            <a:r>
              <a:rPr lang="zh-CN" altLang="en-US" dirty="0"/>
              <a:t>编译：相当于翻译一本书，将英文翻译成中文，解释执行：相当于同声传译，一句一句的翻</a:t>
            </a:r>
            <a:endParaRPr lang="zh-CN" altLang="en-US" dirty="0"/>
          </a:p>
        </p:txBody>
      </p:sp>
      <p:sp>
        <p:nvSpPr>
          <p:cNvPr id="46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幻灯片图像占位符 1"/>
          <p:cNvSpPr>
            <a:spLocks noGrp="1" noRot="1" noChangeAspect="1" noTextEdit="1"/>
          </p:cNvSpPr>
          <p:nvPr>
            <p:ph type="sldImg"/>
          </p:nvPr>
        </p:nvSpPr>
        <p:spPr>
          <a:ln>
            <a:solidFill>
              <a:srgbClr val="000000">
                <a:alpha val="100000"/>
              </a:srgbClr>
            </a:solidFill>
            <a:miter lim="800000"/>
          </a:ln>
        </p:spPr>
      </p:sp>
      <p:sp>
        <p:nvSpPr>
          <p:cNvPr id="48131"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例如</a:t>
            </a:r>
            <a:r>
              <a:rPr lang="en-US" altLang="zh-CN" dirty="0"/>
              <a:t>Javascript</a:t>
            </a:r>
            <a:r>
              <a:rPr lang="zh-CN" altLang="en-US" dirty="0"/>
              <a:t>脚本就是解释执行</a:t>
            </a:r>
            <a:endParaRPr lang="zh-CN" altLang="en-US" dirty="0"/>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帮助程序开发与调试：诊断编译器</a:t>
            </a:r>
            <a:endParaRPr lang="en-US" altLang="zh-CN" dirty="0"/>
          </a:p>
          <a:p>
            <a:pPr lvl="0" eaLnBrk="1" hangingPunct="1"/>
            <a:r>
              <a:rPr lang="zh-CN" altLang="en-US" dirty="0"/>
              <a:t>优化编译器：优化代码质量</a:t>
            </a:r>
            <a:endParaRPr lang="en-US" altLang="zh-CN" dirty="0"/>
          </a:p>
          <a:p>
            <a:pPr lvl="0" eaLnBrk="1" hangingPunct="1"/>
            <a:r>
              <a:rPr lang="zh-CN" altLang="en-US" dirty="0"/>
              <a:t>嵌入式系统一般都使用交叉编译，宿主机，目标机</a:t>
            </a:r>
            <a:endParaRPr lang="en-US" altLang="zh-CN" dirty="0"/>
          </a:p>
          <a:p>
            <a:pPr lvl="0" eaLnBrk="1" hangingPunct="1"/>
            <a:r>
              <a:rPr lang="zh-CN" altLang="en-US" dirty="0"/>
              <a:t>可变目标编译器，一般基于中间语言</a:t>
            </a:r>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经过</a:t>
            </a:r>
            <a:r>
              <a:rPr lang="en-US" altLang="zh-CN" dirty="0"/>
              <a:t>40</a:t>
            </a:r>
            <a:r>
              <a:rPr lang="zh-CN" altLang="en-US" dirty="0"/>
              <a:t>年的努力，编译技术已经基本成熟</a:t>
            </a:r>
            <a:endParaRPr lang="en-US" altLang="zh-CN" dirty="0"/>
          </a:p>
          <a:p>
            <a:pPr lvl="0" eaLnBrk="1" hangingPunct="1"/>
            <a:r>
              <a:rPr lang="zh-CN" altLang="en-US" dirty="0"/>
              <a:t>巴克斯生前长期在</a:t>
            </a:r>
            <a:r>
              <a:rPr lang="en-US" altLang="zh-CN" dirty="0"/>
              <a:t>IBM</a:t>
            </a:r>
            <a:r>
              <a:rPr lang="zh-CN" altLang="en-US" dirty="0"/>
              <a:t>公司从事计算机研究工作，他在</a:t>
            </a:r>
            <a:r>
              <a:rPr lang="en-US" altLang="zh-CN" dirty="0"/>
              <a:t>1979</a:t>
            </a:r>
            <a:r>
              <a:rPr lang="zh-CN" altLang="en-US" dirty="0"/>
              <a:t>年接受</a:t>
            </a:r>
            <a:r>
              <a:rPr lang="en-US" altLang="zh-CN" dirty="0"/>
              <a:t>IBM</a:t>
            </a:r>
            <a:r>
              <a:rPr lang="zh-CN" altLang="en-US" dirty="0"/>
              <a:t>员工杂志</a:t>
            </a:r>
            <a:r>
              <a:rPr lang="en-US" altLang="zh-CN" dirty="0"/>
              <a:t>《Think》</a:t>
            </a:r>
            <a:r>
              <a:rPr lang="zh-CN" altLang="en-US" dirty="0"/>
              <a:t>采访时曾风趣地说，他大部分的软件开发最初的缘由都是因为自己的懒惰。“</a:t>
            </a:r>
            <a:endParaRPr lang="zh-CN" altLang="en-US" dirty="0"/>
          </a:p>
          <a:p>
            <a:pPr lvl="0" eaLnBrk="1" hangingPunct="1"/>
            <a:r>
              <a:rPr lang="zh-CN" altLang="en-US" dirty="0"/>
              <a:t>目标：软件</a:t>
            </a:r>
            <a:r>
              <a:rPr lang="zh-CN" altLang="en-US" dirty="0"/>
              <a:t>自动化</a:t>
            </a:r>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幻灯片图像占位符 1"/>
          <p:cNvSpPr>
            <a:spLocks noGrp="1" noRot="1" noChangeAspect="1" noTextEdit="1"/>
          </p:cNvSpPr>
          <p:nvPr>
            <p:ph type="sldImg"/>
          </p:nvPr>
        </p:nvSpPr>
        <p:spPr>
          <a:ln>
            <a:solidFill>
              <a:srgbClr val="000000">
                <a:alpha val="100000"/>
              </a:srgbClr>
            </a:solidFill>
            <a:miter lim="800000"/>
          </a:ln>
        </p:spPr>
      </p:sp>
      <p:sp>
        <p:nvSpPr>
          <p:cNvPr id="56323"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计算机的编译程序和人类自然语言之间的翻译有许多相似之处</a:t>
            </a:r>
            <a:endParaRPr lang="zh-CN" altLang="en-US" dirty="0"/>
          </a:p>
        </p:txBody>
      </p:sp>
      <p:sp>
        <p:nvSpPr>
          <p:cNvPr id="56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幻灯片图像占位符 1"/>
          <p:cNvSpPr>
            <a:spLocks noGrp="1" noRot="1" noChangeAspect="1" noTextEdit="1"/>
          </p:cNvSpPr>
          <p:nvPr>
            <p:ph type="sldImg"/>
          </p:nvPr>
        </p:nvSpPr>
        <p:spPr>
          <a:ln>
            <a:solidFill>
              <a:srgbClr val="000000">
                <a:alpha val="100000"/>
              </a:srgbClr>
            </a:solidFill>
            <a:miter lim="800000"/>
          </a:ln>
        </p:spPr>
      </p:sp>
      <p:sp>
        <p:nvSpPr>
          <p:cNvPr id="62467"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依据语法结构去匹配，相当于去匹配一个模板</a:t>
            </a:r>
            <a:endParaRPr lang="zh-CN" altLang="en-US" dirty="0"/>
          </a:p>
        </p:txBody>
      </p:sp>
      <p:sp>
        <p:nvSpPr>
          <p:cNvPr id="62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幻灯片图像占位符 1"/>
          <p:cNvSpPr>
            <a:spLocks noTextEdit="1"/>
          </p:cNvSpPr>
          <p:nvPr>
            <p:ph type="sldImg"/>
          </p:nvPr>
        </p:nvSpPr>
        <p:spPr>
          <a:ln>
            <a:solidFill>
              <a:srgbClr val="000000">
                <a:alpha val="100000"/>
              </a:srgbClr>
            </a:solidFill>
            <a:miter lim="800000"/>
          </a:ln>
        </p:spPr>
      </p:sp>
      <p:sp>
        <p:nvSpPr>
          <p:cNvPr id="71683" name="文本占位符 2"/>
          <p:cNvSpPr/>
          <p:nvPr>
            <p:ph type="body"/>
          </p:nvPr>
        </p:nvSpPr>
        <p:spPr>
          <a:noFill/>
          <a:ln>
            <a:noFill/>
          </a:ln>
        </p:spPr>
        <p:txBody>
          <a:bodyPr wrap="square" lIns="91440" tIns="45720" rIns="91440" bIns="45720" anchor="t" anchorCtr="0"/>
          <a:p>
            <a:pPr lvl="0"/>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a:ln>
            <a:solidFill>
              <a:srgbClr val="000000">
                <a:alpha val="100000"/>
              </a:srgbClr>
            </a:solidFill>
            <a:miter lim="800000"/>
          </a:ln>
        </p:spPr>
      </p:sp>
      <p:sp>
        <p:nvSpPr>
          <p:cNvPr id="73731" name="备注占位符 2"/>
          <p:cNvSpPr>
            <a:spLocks noGrp="1"/>
          </p:cNvSpPr>
          <p:nvPr>
            <p:ph type="body"/>
          </p:nvPr>
        </p:nvSpPr>
        <p:spPr>
          <a:noFill/>
          <a:ln>
            <a:noFill/>
          </a:ln>
        </p:spPr>
        <p:txBody>
          <a:bodyPr wrap="square" lIns="91440" tIns="45720" rIns="91440" bIns="45720" anchor="t" anchorCtr="0"/>
          <a:p>
            <a:pPr lvl="0"/>
            <a:r>
              <a:rPr lang="zh-CN" altLang="en-US" dirty="0"/>
              <a:t>一个全貌</a:t>
            </a:r>
            <a:endParaRPr lang="zh-CN" altLang="en-US" dirty="0"/>
          </a:p>
        </p:txBody>
      </p:sp>
      <p:sp>
        <p:nvSpPr>
          <p:cNvPr id="737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幻灯片图像占位符 1"/>
          <p:cNvSpPr>
            <a:spLocks noGrp="1" noRot="1" noChangeAspect="1" noTextEdit="1"/>
          </p:cNvSpPr>
          <p:nvPr>
            <p:ph type="sldImg"/>
          </p:nvPr>
        </p:nvSpPr>
        <p:spPr>
          <a:ln>
            <a:solidFill>
              <a:srgbClr val="000000">
                <a:alpha val="100000"/>
              </a:srgbClr>
            </a:solidFill>
            <a:miter lim="800000"/>
          </a:ln>
        </p:spPr>
      </p:sp>
      <p:sp>
        <p:nvSpPr>
          <p:cNvPr id="11267"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1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eaLnBrk="1" hangingPunct="1"/>
            <a:fld id="{9A0DB2DC-4C9A-4742-B13C-FB6460FD3503}" type="slidenum">
              <a:rPr lang="zh-CN" altLang="en-US" sz="1800" dirty="0"/>
            </a:fld>
            <a:endParaRPr lang="zh-CN" altLang="en-US" sz="18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幻灯片图像占位符 1"/>
          <p:cNvSpPr>
            <a:spLocks noGrp="1" noRot="1" noChangeAspect="1" noTextEdit="1"/>
          </p:cNvSpPr>
          <p:nvPr>
            <p:ph type="sldImg"/>
          </p:nvPr>
        </p:nvSpPr>
        <p:spPr>
          <a:ln>
            <a:solidFill>
              <a:srgbClr val="000000">
                <a:alpha val="100000"/>
              </a:srgbClr>
            </a:solidFill>
            <a:miter lim="800000"/>
          </a:ln>
        </p:spPr>
      </p:sp>
      <p:sp>
        <p:nvSpPr>
          <p:cNvPr id="76803"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编译各个阶段不断地对符号表进行构造、查找或更新</a:t>
            </a:r>
            <a:endParaRPr lang="zh-CN" altLang="en-US" dirty="0"/>
          </a:p>
        </p:txBody>
      </p:sp>
      <p:sp>
        <p:nvSpPr>
          <p:cNvPr id="768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幻灯片图像占位符 1"/>
          <p:cNvSpPr>
            <a:spLocks noGrp="1" noRot="1" noChangeAspect="1" noTextEdit="1"/>
          </p:cNvSpPr>
          <p:nvPr>
            <p:ph type="sldImg"/>
          </p:nvPr>
        </p:nvSpPr>
        <p:spPr>
          <a:ln>
            <a:solidFill>
              <a:srgbClr val="000000">
                <a:alpha val="100000"/>
              </a:srgbClr>
            </a:solidFill>
            <a:miter lim="800000"/>
          </a:ln>
        </p:spPr>
      </p:sp>
      <p:sp>
        <p:nvSpPr>
          <p:cNvPr id="80899"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例如，将词法分析，语法分析，语义分析作为一遍，那么语法分析作为核心位置，需要词法分析的时候，就调用词法分析器，得到结果马上进行语法分析，然后再读入下一句进行词法分析，。。以此反复。。。</a:t>
            </a:r>
            <a:endParaRPr lang="zh-CN" altLang="en-US" dirty="0"/>
          </a:p>
        </p:txBody>
      </p:sp>
      <p:sp>
        <p:nvSpPr>
          <p:cNvPr id="809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p:nvPr>
        </p:nvSpPr>
        <p:spPr>
          <a:noFill/>
          <a:ln>
            <a:noFill/>
          </a:ln>
        </p:spPr>
        <p:txBody>
          <a:bodyPr wrap="square" lIns="91440" tIns="45720" rIns="91440" bIns="45720" anchor="t" anchorCtr="0"/>
          <a:p>
            <a:pPr lvl="0" eaLnBrk="1" hangingPunct="1"/>
            <a:endParaRPr lang="zh-CN" altLang="en-US" dirty="0"/>
          </a:p>
        </p:txBody>
      </p:sp>
      <p:sp>
        <p:nvSpPr>
          <p:cNvPr id="829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a:solidFill>
              <a:srgbClr val="000000">
                <a:alpha val="100000"/>
              </a:srgbClr>
            </a:solidFill>
            <a:miter lim="800000"/>
          </a:ln>
        </p:spPr>
      </p:sp>
      <p:sp>
        <p:nvSpPr>
          <p:cNvPr id="86019"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860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幻灯片图像占位符 1"/>
          <p:cNvSpPr>
            <a:spLocks noGrp="1" noRot="1" noChangeAspect="1" noTextEdit="1"/>
          </p:cNvSpPr>
          <p:nvPr>
            <p:ph type="sldImg"/>
          </p:nvPr>
        </p:nvSpPr>
        <p:spPr>
          <a:ln>
            <a:solidFill>
              <a:srgbClr val="000000">
                <a:alpha val="100000"/>
              </a:srgbClr>
            </a:solidFill>
            <a:miter lim="800000"/>
          </a:ln>
        </p:spPr>
      </p:sp>
      <p:sp>
        <p:nvSpPr>
          <p:cNvPr id="89091"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以前是用汇编或机器语言来写编译器，但现在是用高级语言来写编译器，那么这个高级语言本身也需要编译</a:t>
            </a:r>
            <a:endParaRPr lang="zh-CN" altLang="en-US" dirty="0"/>
          </a:p>
        </p:txBody>
      </p:sp>
      <p:sp>
        <p:nvSpPr>
          <p:cNvPr id="890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幻灯片图像占位符 1"/>
          <p:cNvSpPr>
            <a:spLocks noGrp="1" noRot="1" noChangeAspect="1" noTextEdit="1"/>
          </p:cNvSpPr>
          <p:nvPr>
            <p:ph type="sldImg"/>
          </p:nvPr>
        </p:nvSpPr>
        <p:spPr>
          <a:ln>
            <a:solidFill>
              <a:srgbClr val="000000">
                <a:alpha val="100000"/>
              </a:srgbClr>
            </a:solidFill>
            <a:miter lim="800000"/>
          </a:ln>
        </p:spPr>
      </p:sp>
      <p:sp>
        <p:nvSpPr>
          <p:cNvPr id="92163" name="备注占位符 2"/>
          <p:cNvSpPr>
            <a:spLocks noGrp="1"/>
          </p:cNvSpPr>
          <p:nvPr>
            <p:ph type="body"/>
          </p:nvPr>
        </p:nvSpPr>
        <p:spPr>
          <a:noFill/>
          <a:ln>
            <a:noFill/>
          </a:ln>
        </p:spPr>
        <p:txBody>
          <a:bodyPr wrap="square" lIns="91440" tIns="45720" rIns="91440" bIns="45720" anchor="t" anchorCtr="0"/>
          <a:p>
            <a:pPr lvl="0"/>
            <a:r>
              <a:rPr lang="en-US" altLang="zh-CN" dirty="0"/>
              <a:t>LLVM</a:t>
            </a:r>
            <a:r>
              <a:rPr lang="zh-CN" altLang="zh-CN" dirty="0"/>
              <a:t>历史</a:t>
            </a:r>
            <a:endParaRPr lang="zh-CN" altLang="zh-CN" dirty="0"/>
          </a:p>
          <a:p>
            <a:pPr lvl="0"/>
            <a:r>
              <a:rPr lang="en-US" altLang="zh-CN" dirty="0"/>
              <a:t>    Apple</a:t>
            </a:r>
            <a:r>
              <a:rPr lang="zh-CN" altLang="zh-CN" dirty="0"/>
              <a:t>（包括中后期的</a:t>
            </a:r>
            <a:r>
              <a:rPr lang="en-US" altLang="zh-CN" dirty="0"/>
              <a:t>NeXT</a:t>
            </a:r>
            <a:r>
              <a:rPr lang="zh-CN" altLang="zh-CN" dirty="0"/>
              <a:t>） 一直使用</a:t>
            </a:r>
            <a:r>
              <a:rPr lang="en-US" altLang="zh-CN" dirty="0"/>
              <a:t>GCC</a:t>
            </a:r>
            <a:r>
              <a:rPr lang="zh-CN" altLang="zh-CN" dirty="0"/>
              <a:t>作为官方的编译器。</a:t>
            </a:r>
            <a:r>
              <a:rPr lang="en-US" altLang="zh-CN" dirty="0"/>
              <a:t>GCC</a:t>
            </a:r>
            <a:r>
              <a:rPr lang="zh-CN" altLang="zh-CN" dirty="0"/>
              <a:t>作为开源世界的编译器标准一直做得不错，但</a:t>
            </a:r>
            <a:r>
              <a:rPr lang="en-US" altLang="zh-CN" dirty="0"/>
              <a:t>Apple</a:t>
            </a:r>
            <a:r>
              <a:rPr lang="zh-CN" altLang="zh-CN" dirty="0"/>
              <a:t>对编译工具会提出更高的要求。</a:t>
            </a:r>
            <a:endParaRPr lang="zh-CN" altLang="zh-CN" dirty="0"/>
          </a:p>
          <a:p>
            <a:pPr lvl="0"/>
            <a:r>
              <a:rPr lang="en-US" altLang="zh-CN" dirty="0"/>
              <a:t>    </a:t>
            </a:r>
            <a:r>
              <a:rPr lang="zh-CN" altLang="zh-CN" dirty="0"/>
              <a:t>一方面，是</a:t>
            </a:r>
            <a:r>
              <a:rPr lang="en-US" altLang="zh-CN" dirty="0"/>
              <a:t>Apple</a:t>
            </a:r>
            <a:r>
              <a:rPr lang="zh-CN" altLang="zh-CN" dirty="0"/>
              <a:t>对</a:t>
            </a:r>
            <a:r>
              <a:rPr lang="en-US" altLang="zh-CN" dirty="0"/>
              <a:t>Objective-C</a:t>
            </a:r>
            <a:r>
              <a:rPr lang="zh-CN" altLang="zh-CN" dirty="0"/>
              <a:t>语言（甚至后来对</a:t>
            </a:r>
            <a:r>
              <a:rPr lang="en-US" altLang="zh-CN" dirty="0"/>
              <a:t>C</a:t>
            </a:r>
            <a:r>
              <a:rPr lang="zh-CN" altLang="zh-CN" dirty="0"/>
              <a:t>语言）新增很多特性，但</a:t>
            </a:r>
            <a:r>
              <a:rPr lang="en-US" altLang="zh-CN" dirty="0"/>
              <a:t>GCC</a:t>
            </a:r>
            <a:r>
              <a:rPr lang="zh-CN" altLang="zh-CN" dirty="0"/>
              <a:t>开发者并不买</a:t>
            </a:r>
            <a:r>
              <a:rPr lang="en-US" altLang="zh-CN" dirty="0"/>
              <a:t>Apple</a:t>
            </a:r>
            <a:r>
              <a:rPr lang="zh-CN" altLang="zh-CN" dirty="0"/>
              <a:t>的帐——不给实现，因此索性后来两者分成两条分支分别开发，这也造成</a:t>
            </a:r>
            <a:r>
              <a:rPr lang="en-US" altLang="zh-CN" dirty="0"/>
              <a:t>Apple</a:t>
            </a:r>
            <a:r>
              <a:rPr lang="zh-CN" altLang="zh-CN" dirty="0"/>
              <a:t>的编译器版本远落后于</a:t>
            </a:r>
            <a:r>
              <a:rPr lang="en-US" altLang="zh-CN" dirty="0"/>
              <a:t>GCC</a:t>
            </a:r>
            <a:r>
              <a:rPr lang="zh-CN" altLang="zh-CN" dirty="0"/>
              <a:t>的官方版本。另一方面，</a:t>
            </a:r>
            <a:r>
              <a:rPr lang="en-US" altLang="zh-CN" dirty="0"/>
              <a:t>GCC</a:t>
            </a:r>
            <a:r>
              <a:rPr lang="zh-CN" altLang="zh-CN" dirty="0"/>
              <a:t>的代码耦合度太高，不好独立，而且</a:t>
            </a:r>
            <a:r>
              <a:rPr lang="en-US" altLang="zh-CN" dirty="0">
                <a:hlinkClick r:id="rId3"/>
              </a:rPr>
              <a:t>越是后期的版本，代码质量越差</a:t>
            </a:r>
            <a:r>
              <a:rPr lang="zh-CN" altLang="zh-CN" dirty="0"/>
              <a:t>，但</a:t>
            </a:r>
            <a:r>
              <a:rPr lang="en-US" altLang="zh-CN" dirty="0"/>
              <a:t>Apple</a:t>
            </a:r>
            <a:r>
              <a:rPr lang="zh-CN" altLang="zh-CN" dirty="0"/>
              <a:t>想做的很多功能（比如更好的</a:t>
            </a:r>
            <a:r>
              <a:rPr lang="en-US" altLang="zh-CN" dirty="0"/>
              <a:t>IDE</a:t>
            </a:r>
            <a:r>
              <a:rPr lang="zh-CN" altLang="zh-CN" dirty="0"/>
              <a:t>支持）需要模块化的方式来调用</a:t>
            </a:r>
            <a:r>
              <a:rPr lang="en-US" altLang="zh-CN" dirty="0"/>
              <a:t>GCC</a:t>
            </a:r>
            <a:r>
              <a:rPr lang="zh-CN" altLang="zh-CN" dirty="0"/>
              <a:t>，但</a:t>
            </a:r>
            <a:r>
              <a:rPr lang="en-US" altLang="zh-CN" dirty="0"/>
              <a:t>GCC</a:t>
            </a:r>
            <a:r>
              <a:rPr lang="zh-CN" altLang="zh-CN" dirty="0"/>
              <a:t>一直不给做。</a:t>
            </a:r>
            <a:endParaRPr lang="en-US" altLang="zh-CN" dirty="0"/>
          </a:p>
          <a:p>
            <a:pPr lvl="0"/>
            <a:endParaRPr lang="zh-CN" altLang="en-US" dirty="0"/>
          </a:p>
        </p:txBody>
      </p:sp>
      <p:sp>
        <p:nvSpPr>
          <p:cNvPr id="921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eaLnBrk="1" hangingPunct="1"/>
            <a:fld id="{9A0DB2DC-4C9A-4742-B13C-FB6460FD3503}" type="slidenum">
              <a:rPr lang="zh-CN" altLang="en-US" dirty="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TextEdit="1"/>
          </p:cNvSpPr>
          <p:nvPr>
            <p:ph type="sldImg"/>
          </p:nvPr>
        </p:nvSpPr>
        <p:spPr>
          <a:ln>
            <a:solidFill>
              <a:srgbClr val="000000">
                <a:alpha val="100000"/>
              </a:srgbClr>
            </a:solidFill>
            <a:miter lim="800000"/>
          </a:ln>
        </p:spPr>
      </p:sp>
      <p:sp>
        <p:nvSpPr>
          <p:cNvPr id="94211" name="文本占位符 2"/>
          <p:cNvSpPr/>
          <p:nvPr>
            <p:ph type="body"/>
          </p:nvPr>
        </p:nvSpPr>
        <p:spPr>
          <a:noFill/>
          <a:ln>
            <a:noFill/>
          </a:ln>
        </p:spPr>
        <p:txBody>
          <a:bodyPr wrap="square" lIns="91440" tIns="45720" rIns="91440" bIns="45720" anchor="t" anchorCtr="0"/>
          <a:p>
            <a:pPr lvl="0"/>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a:ln>
            <a:solidFill>
              <a:srgbClr val="000000">
                <a:alpha val="100000"/>
              </a:srgbClr>
            </a:solidFill>
            <a:miter lim="800000"/>
          </a:ln>
        </p:spPr>
      </p:sp>
      <p:sp>
        <p:nvSpPr>
          <p:cNvPr id="96259"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endParaRPr lang="en-US" altLang="zh-CN" dirty="0"/>
          </a:p>
          <a:p>
            <a:pPr lvl="0"/>
            <a:endParaRPr lang="en-US" altLang="zh-CN" dirty="0"/>
          </a:p>
        </p:txBody>
      </p:sp>
      <p:sp>
        <p:nvSpPr>
          <p:cNvPr id="96260"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幻灯片图像占位符 1"/>
          <p:cNvSpPr>
            <a:spLocks noGrp="1" noRot="1" noChangeAspect="1" noTextEdit="1"/>
          </p:cNvSpPr>
          <p:nvPr>
            <p:ph type="sldImg"/>
          </p:nvPr>
        </p:nvSpPr>
        <p:spPr>
          <a:ln>
            <a:solidFill>
              <a:srgbClr val="000000">
                <a:alpha val="100000"/>
              </a:srgbClr>
            </a:solidFill>
            <a:miter lim="800000"/>
          </a:ln>
        </p:spPr>
      </p:sp>
      <p:sp>
        <p:nvSpPr>
          <p:cNvPr id="13315"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r>
              <a:rPr lang="zh-CN" altLang="en-US" dirty="0"/>
              <a:t>自然语言处理，软件</a:t>
            </a:r>
            <a:r>
              <a:rPr lang="en-US" altLang="zh-CN" dirty="0"/>
              <a:t>2.0</a:t>
            </a:r>
            <a:r>
              <a:rPr lang="zh-CN" altLang="en-US" dirty="0"/>
              <a:t>，软件</a:t>
            </a:r>
            <a:r>
              <a:rPr lang="zh-CN" altLang="en-US" dirty="0"/>
              <a:t>自动化</a:t>
            </a:r>
            <a:endParaRPr lang="zh-CN" altLang="en-US" dirty="0"/>
          </a:p>
        </p:txBody>
      </p:sp>
      <p:sp>
        <p:nvSpPr>
          <p:cNvPr id="13316"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幻灯片图像占位符 1"/>
          <p:cNvSpPr>
            <a:spLocks noGrp="1" noRot="1" noChangeAspect="1" noTextEdit="1"/>
          </p:cNvSpPr>
          <p:nvPr>
            <p:ph type="sldImg"/>
          </p:nvPr>
        </p:nvSpPr>
        <p:spPr>
          <a:ln>
            <a:solidFill>
              <a:srgbClr val="000000">
                <a:alpha val="100000"/>
              </a:srgbClr>
            </a:solidFill>
            <a:miter lim="800000"/>
          </a:ln>
        </p:spPr>
      </p:sp>
      <p:sp>
        <p:nvSpPr>
          <p:cNvPr id="15363"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endParaRPr lang="en-US" altLang="zh-CN" dirty="0"/>
          </a:p>
        </p:txBody>
      </p:sp>
      <p:sp>
        <p:nvSpPr>
          <p:cNvPr id="15364"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幻灯片图像占位符 1"/>
          <p:cNvSpPr>
            <a:spLocks noGrp="1" noRot="1" noChangeAspect="1" noTextEdit="1"/>
          </p:cNvSpPr>
          <p:nvPr>
            <p:ph type="sldImg"/>
          </p:nvPr>
        </p:nvSpPr>
        <p:spPr>
          <a:ln>
            <a:solidFill>
              <a:srgbClr val="000000">
                <a:alpha val="100000"/>
              </a:srgbClr>
            </a:solidFill>
            <a:miter lim="800000"/>
          </a:ln>
        </p:spPr>
      </p:sp>
      <p:sp>
        <p:nvSpPr>
          <p:cNvPr id="48131" name="备注占位符 2"/>
          <p:cNvSpPr>
            <a:spLocks noGrp="1"/>
          </p:cNvSpPr>
          <p:nvPr>
            <p:ph type="body"/>
          </p:nvPr>
        </p:nvSpPr>
        <p:spPr>
          <a:xfrm>
            <a:off x="709613" y="4862513"/>
            <a:ext cx="5680075" cy="4602163"/>
          </a:xfrm>
        </p:spPr>
        <p:txBody>
          <a:bodyPr wrap="square" lIns="98096" tIns="49048" rIns="98096" bIns="49048" rtlCol="0" anchor="t" anchorCtr="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a:ln>
                  <a:noFill/>
                </a:ln>
                <a:solidFill>
                  <a:schemeClr val="tx1"/>
                </a:solidFill>
                <a:effectLst/>
                <a:uLnTx/>
                <a:uFillTx/>
                <a:latin typeface="+mn-lt"/>
                <a:ea typeface="+mn-ea"/>
                <a:cs typeface="+mn-cs"/>
              </a:rPr>
              <a:t>相比通用软件开发，更长更严格的开发过程</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灾难</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(Catastrophic),</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严重</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(Hazardous)</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A</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B</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mn-ea"/>
                <a:cs typeface="+mn-cs"/>
              </a:rPr>
              <a:t>级</a:t>
            </a:r>
            <a:endParaRPr kumimoji="0" lang="en-US" altLang="zh-CN"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17412"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a:ln>
            <a:solidFill>
              <a:srgbClr val="000000">
                <a:alpha val="100000"/>
              </a:srgbClr>
            </a:solidFill>
            <a:miter lim="800000"/>
          </a:ln>
        </p:spPr>
      </p:sp>
      <p:sp>
        <p:nvSpPr>
          <p:cNvPr id="19459" name="备注占位符 2"/>
          <p:cNvSpPr>
            <a:spLocks noGrp="1"/>
          </p:cNvSpPr>
          <p:nvPr>
            <p:ph type="body"/>
          </p:nvPr>
        </p:nvSpPr>
        <p:spPr>
          <a:xfrm>
            <a:off x="709613" y="4862513"/>
            <a:ext cx="5680075" cy="4602162"/>
          </a:xfrm>
          <a:noFill/>
          <a:ln>
            <a:noFill/>
          </a:ln>
        </p:spPr>
        <p:txBody>
          <a:bodyPr wrap="square" lIns="98096" tIns="49048" rIns="98096" bIns="49048" anchor="t" anchorCtr="0"/>
          <a:p>
            <a:pPr lvl="0"/>
            <a:r>
              <a:rPr lang="zh-CN" altLang="en-US" sz="1800" dirty="0">
                <a:solidFill>
                  <a:srgbClr val="FF0000"/>
                </a:solidFill>
                <a:cs typeface="Times New Roman" panose="02020603050405020304" pitchFamily="18" charset="0"/>
              </a:rPr>
              <a:t>软件工程</a:t>
            </a:r>
            <a:r>
              <a:rPr lang="en-US" altLang="zh-CN" sz="1800" dirty="0">
                <a:solidFill>
                  <a:srgbClr val="FF0000"/>
                </a:solidFill>
                <a:cs typeface="Times New Roman" panose="02020603050405020304" pitchFamily="18" charset="0"/>
              </a:rPr>
              <a:t>+</a:t>
            </a:r>
            <a:r>
              <a:rPr lang="zh-CN" altLang="en-US" sz="1800" dirty="0">
                <a:solidFill>
                  <a:srgbClr val="FF0000"/>
                </a:solidFill>
                <a:cs typeface="Times New Roman" panose="02020603050405020304" pitchFamily="18" charset="0"/>
              </a:rPr>
              <a:t>系统工程，安全分析不充分</a:t>
            </a:r>
            <a:endParaRPr lang="en-US" altLang="zh-CN" sz="1800" dirty="0">
              <a:solidFill>
                <a:srgbClr val="FF0000"/>
              </a:solidFill>
              <a:cs typeface="Times New Roman" panose="02020603050405020304" pitchFamily="18" charset="0"/>
            </a:endParaRPr>
          </a:p>
          <a:p>
            <a:pPr lvl="0"/>
            <a:r>
              <a:rPr lang="zh-CN" altLang="zh-CN" sz="1800" dirty="0">
                <a:solidFill>
                  <a:srgbClr val="FF0000"/>
                </a:solidFill>
                <a:cs typeface="Times New Roman" panose="02020603050405020304" pitchFamily="18" charset="0"/>
              </a:rPr>
              <a:t>例如波音</a:t>
            </a:r>
            <a:r>
              <a:rPr lang="en-US" altLang="zh-CN" sz="1800" dirty="0">
                <a:solidFill>
                  <a:srgbClr val="FF0000"/>
                </a:solidFill>
                <a:cs typeface="Times New Roman" panose="02020603050405020304" pitchFamily="18" charset="0"/>
              </a:rPr>
              <a:t>737Max</a:t>
            </a:r>
            <a:r>
              <a:rPr lang="zh-CN" altLang="zh-CN" sz="1800" dirty="0">
                <a:solidFill>
                  <a:srgbClr val="FF0000"/>
                </a:solidFill>
                <a:cs typeface="Times New Roman" panose="02020603050405020304" pitchFamily="18" charset="0"/>
              </a:rPr>
              <a:t>就是因为防失速软件失效，而引起飞机坠</a:t>
            </a:r>
            <a:endParaRPr lang="en-US" altLang="zh-CN" sz="1800" dirty="0">
              <a:solidFill>
                <a:srgbClr val="FF0000"/>
              </a:solidFill>
              <a:cs typeface="Times New Roman" panose="02020603050405020304" pitchFamily="18" charset="0"/>
            </a:endParaRPr>
          </a:p>
          <a:p>
            <a:pPr lvl="0"/>
            <a:r>
              <a:rPr lang="zh-CN" altLang="zh-CN" sz="1800" dirty="0">
                <a:solidFill>
                  <a:srgbClr val="FF0000"/>
                </a:solidFill>
                <a:cs typeface="Times New Roman" panose="02020603050405020304" pitchFamily="18" charset="0"/>
              </a:rPr>
              <a:t>毁。</a:t>
            </a:r>
            <a:r>
              <a:rPr lang="zh-CN" altLang="en-US" sz="1800" dirty="0">
                <a:solidFill>
                  <a:srgbClr val="FF0000"/>
                </a:solidFill>
                <a:cs typeface="Times New Roman" panose="02020603050405020304" pitchFamily="18" charset="0"/>
              </a:rPr>
              <a:t>安全分析贯穿整个生命周期</a:t>
            </a:r>
            <a:endParaRPr lang="en-US" altLang="zh-CN" dirty="0"/>
          </a:p>
        </p:txBody>
      </p:sp>
      <p:sp>
        <p:nvSpPr>
          <p:cNvPr id="19460" name="灯片编号占位符 3"/>
          <p:cNvSpPr txBox="1">
            <a:spLocks noGrp="1"/>
          </p:cNvSpPr>
          <p:nvPr>
            <p:ph type="sldNum" sz="quarter"/>
          </p:nvPr>
        </p:nvSpPr>
        <p:spPr>
          <a:xfrm>
            <a:off x="4021138" y="9720263"/>
            <a:ext cx="3076575" cy="512762"/>
          </a:xfrm>
          <a:prstGeom prst="rect">
            <a:avLst/>
          </a:prstGeom>
          <a:noFill/>
          <a:ln w="9525">
            <a:noFill/>
          </a:ln>
        </p:spPr>
        <p:txBody>
          <a:bodyPr lIns="98096" tIns="49048" rIns="98096" bIns="49048" anchor="b" anchorCtr="0"/>
          <a:p>
            <a:pPr lvl="0" algn="r" eaLnBrk="1" hangingPunct="1"/>
            <a:fld id="{9A0DB2DC-4C9A-4742-B13C-FB6460FD3503}" type="slidenum">
              <a:rPr lang="zh-CN" altLang="en-US" sz="1300" dirty="0"/>
            </a:fld>
            <a:endParaRPr lang="zh-CN" altLang="en-US" sz="13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a:ln>
            <a:solidFill>
              <a:srgbClr val="000000">
                <a:alpha val="100000"/>
              </a:srgbClr>
            </a:solidFill>
            <a:miter lim="800000"/>
          </a:ln>
        </p:spPr>
      </p:sp>
      <p:sp>
        <p:nvSpPr>
          <p:cNvPr id="25603"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软件项目开发的质量</a:t>
            </a:r>
            <a:endParaRPr lang="en-US" altLang="zh-CN" dirty="0"/>
          </a:p>
          <a:p>
            <a:pPr lvl="0" eaLnBrk="1" hangingPunct="1">
              <a:spcBef>
                <a:spcPct val="0"/>
              </a:spcBef>
            </a:pPr>
            <a:r>
              <a:rPr lang="zh-CN" altLang="en-US" dirty="0"/>
              <a:t>编译器后端和运行时、寄存器相关，前端一般都是原理性的</a:t>
            </a:r>
            <a:endParaRPr lang="zh-CN" altLang="en-US" dirty="0"/>
          </a:p>
        </p:txBody>
      </p:sp>
      <p:sp>
        <p:nvSpPr>
          <p:cNvPr id="25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1"/>
          <p:cNvSpPr>
            <a:spLocks noGrp="1" noRot="1" noChangeAspect="1" noTextEdit="1"/>
          </p:cNvSpPr>
          <p:nvPr>
            <p:ph type="sldImg"/>
          </p:nvPr>
        </p:nvSpPr>
        <p:spPr>
          <a:ln>
            <a:solidFill>
              <a:srgbClr val="000000">
                <a:alpha val="100000"/>
              </a:srgbClr>
            </a:solidFill>
            <a:miter lim="800000"/>
          </a:ln>
        </p:spPr>
      </p:sp>
      <p:sp>
        <p:nvSpPr>
          <p:cNvPr id="27651"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软件项目开发的质量</a:t>
            </a:r>
            <a:endParaRPr lang="en-US" altLang="zh-CN" dirty="0"/>
          </a:p>
          <a:p>
            <a:pPr lvl="0" eaLnBrk="1" hangingPunct="1">
              <a:spcBef>
                <a:spcPct val="0"/>
              </a:spcBef>
            </a:pPr>
            <a:r>
              <a:rPr lang="zh-CN" altLang="en-US" dirty="0"/>
              <a:t>编译器后端和运行时、寄存器相关，前端一般都是原理性的</a:t>
            </a:r>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幻灯片图像占位符 1"/>
          <p:cNvSpPr>
            <a:spLocks noTextEdit="1"/>
          </p:cNvSpPr>
          <p:nvPr>
            <p:ph type="sldImg"/>
          </p:nvPr>
        </p:nvSpPr>
        <p:spPr>
          <a:ln>
            <a:solidFill>
              <a:srgbClr val="000000">
                <a:alpha val="100000"/>
              </a:srgbClr>
            </a:solidFill>
            <a:miter lim="800000"/>
          </a:ln>
        </p:spPr>
      </p:sp>
      <p:sp>
        <p:nvSpPr>
          <p:cNvPr id="37891" name="文本占位符 2"/>
          <p:cNvSpPr/>
          <p:nvPr>
            <p:ph type="body"/>
          </p:nvPr>
        </p:nvSpPr>
        <p:spPr>
          <a:noFill/>
          <a:ln>
            <a:noFill/>
          </a:ln>
        </p:spPr>
        <p:txBody>
          <a:bodyPr wrap="square" lIns="91440" tIns="45720" rIns="91440" bIns="45720" anchor="t" anchorCtr="0"/>
          <a:p>
            <a:pPr lvl="0"/>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剪贴画占位符 3"/>
          <p:cNvSpPr>
            <a:spLocks noGrp="1"/>
          </p:cNvSpPr>
          <p:nvPr>
            <p:ph type="clipArt" sz="half" idx="2"/>
          </p:nvPr>
        </p:nvSpPr>
        <p:spPr>
          <a:xfrm>
            <a:off x="4648200" y="1981200"/>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10800000">
            <a:off x="-3" y="1"/>
            <a:ext cx="9144002" cy="764705"/>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3077" name="图片 6"/>
          <p:cNvPicPr>
            <a:picLocks noChangeAspect="1"/>
          </p:cNvPicPr>
          <p:nvPr/>
        </p:nvPicPr>
        <p:blipFill>
          <a:blip r:embed="rId2"/>
          <a:srcRect t="8757" r="439" b="84183"/>
          <a:stretch>
            <a:fillRect/>
          </a:stretch>
        </p:blipFill>
        <p:spPr>
          <a:xfrm>
            <a:off x="0" y="0"/>
            <a:ext cx="8083550" cy="765175"/>
          </a:xfrm>
          <a:prstGeom prst="rect">
            <a:avLst/>
          </a:prstGeom>
          <a:noFill/>
          <a:ln w="9525">
            <a:noFill/>
          </a:ln>
        </p:spPr>
      </p:pic>
      <p:sp>
        <p:nvSpPr>
          <p:cNvPr id="4" name="弧形 3"/>
          <p:cNvSpPr/>
          <p:nvPr/>
        </p:nvSpPr>
        <p:spPr>
          <a:xfrm>
            <a:off x="4229100" y="6472238"/>
            <a:ext cx="701675" cy="701675"/>
          </a:xfrm>
          <a:prstGeom prst="arc">
            <a:avLst>
              <a:gd name="adj1" fmla="val 11317002"/>
              <a:gd name="adj2" fmla="val 21097504"/>
            </a:avLst>
          </a:prstGeom>
          <a:solidFill>
            <a:schemeClr val="bg1"/>
          </a:solidFill>
          <a:ln w="22479">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 name="弦形 4"/>
          <p:cNvSpPr/>
          <p:nvPr/>
        </p:nvSpPr>
        <p:spPr>
          <a:xfrm rot="6746465">
            <a:off x="4310063" y="6553200"/>
            <a:ext cx="539750" cy="539750"/>
          </a:xfrm>
          <a:prstGeom prst="chord">
            <a:avLst>
              <a:gd name="adj1" fmla="val 3577158"/>
              <a:gd name="adj2" fmla="val 1532900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6" name="直接连接符 5"/>
          <p:cNvCxnSpPr/>
          <p:nvPr/>
        </p:nvCxnSpPr>
        <p:spPr>
          <a:xfrm>
            <a:off x="4924425" y="6770688"/>
            <a:ext cx="4219575" cy="0"/>
          </a:xfrm>
          <a:prstGeom prst="line">
            <a:avLst/>
          </a:prstGeom>
          <a:ln w="22479">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875" y="6770688"/>
            <a:ext cx="4219575" cy="0"/>
          </a:xfrm>
          <a:prstGeom prst="line">
            <a:avLst/>
          </a:prstGeom>
          <a:ln w="22479">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15"/>
          <p:cNvSpPr txBox="1">
            <a:spLocks noChangeArrowheads="1"/>
          </p:cNvSpPr>
          <p:nvPr/>
        </p:nvSpPr>
        <p:spPr bwMode="auto">
          <a:xfrm>
            <a:off x="4284663" y="6554788"/>
            <a:ext cx="592138" cy="307975"/>
          </a:xfrm>
          <a:prstGeom prst="rect">
            <a:avLst/>
          </a:prstGeom>
          <a:noFill/>
          <a:ln>
            <a:noFill/>
          </a:ln>
        </p:spPr>
        <p:txBody>
          <a:bodyPr>
            <a:spAutoFit/>
          </a:bodyPr>
          <a:p>
            <a:pPr lvl="0" algn="ctr" eaLnBrk="1" hangingPunct="1"/>
            <a:fld id="{9A0DB2DC-4C9A-4742-B13C-FB6460FD3503}" type="slidenum">
              <a:rPr lang="zh-CN" altLang="en-US" sz="1400" dirty="0">
                <a:solidFill>
                  <a:srgbClr val="FFFFFF"/>
                </a:solidFill>
                <a:latin typeface="Arial Unicode MS" panose="020B0604020202020204" pitchFamily="34" charset="-122"/>
                <a:ea typeface="Arial Unicode MS" panose="020B0604020202020204" pitchFamily="34" charset="-122"/>
              </a:rPr>
            </a:fld>
            <a:r>
              <a:rPr lang="zh-CN" altLang="en-US" sz="1400" dirty="0">
                <a:solidFill>
                  <a:srgbClr val="FFFFFF"/>
                </a:solidFill>
                <a:latin typeface="Arial Unicode MS" panose="020B0604020202020204" pitchFamily="34" charset="-122"/>
                <a:ea typeface="Arial Unicode MS" panose="020B0604020202020204" pitchFamily="34" charset="-122"/>
              </a:rPr>
              <a:t> </a:t>
            </a:r>
            <a:endParaRPr lang="zh-CN" altLang="en-US" sz="1400" dirty="0">
              <a:solidFill>
                <a:srgbClr val="FFFFFF"/>
              </a:solidFill>
              <a:latin typeface="Arial Unicode MS" panose="020B0604020202020204" pitchFamily="34" charset="-122"/>
              <a:ea typeface="Arial Unicode MS" panose="020B0604020202020204" pitchFamily="34" charset="-122"/>
            </a:endParaRPr>
          </a:p>
        </p:txBody>
      </p:sp>
      <p:pic>
        <p:nvPicPr>
          <p:cNvPr id="3083" name="图片 1"/>
          <p:cNvPicPr>
            <a:picLocks noChangeAspect="1"/>
          </p:cNvPicPr>
          <p:nvPr userDrawn="1"/>
        </p:nvPicPr>
        <p:blipFill>
          <a:blip r:embed="rId3"/>
          <a:stretch>
            <a:fillRect/>
          </a:stretch>
        </p:blipFill>
        <p:spPr>
          <a:xfrm>
            <a:off x="8027988" y="-26987"/>
            <a:ext cx="1163637" cy="808037"/>
          </a:xfrm>
          <a:prstGeom prst="rect">
            <a:avLst/>
          </a:prstGeom>
          <a:noFill/>
          <a:ln w="9525">
            <a:noFill/>
          </a:ln>
        </p:spPr>
      </p:pic>
      <p:pic>
        <p:nvPicPr>
          <p:cNvPr id="3084" name="Picture 2" descr="D:\360Downloads\pic\websbook_com_3158998.jpg"/>
          <p:cNvPicPr>
            <a:picLocks noChangeAspect="1"/>
          </p:cNvPicPr>
          <p:nvPr userDrawn="1"/>
        </p:nvPicPr>
        <p:blipFill>
          <a:blip r:embed="rId4"/>
          <a:stretch>
            <a:fillRect/>
          </a:stretch>
        </p:blipFill>
        <p:spPr>
          <a:xfrm>
            <a:off x="0" y="0"/>
            <a:ext cx="9144000" cy="5538788"/>
          </a:xfrm>
          <a:prstGeom prst="rect">
            <a:avLst/>
          </a:prstGeom>
          <a:noFill/>
          <a:ln w="9525">
            <a:noFill/>
          </a:ln>
        </p:spPr>
      </p:pic>
      <p:sp>
        <p:nvSpPr>
          <p:cNvPr id="11" name="矩形 10"/>
          <p:cNvSpPr/>
          <p:nvPr/>
        </p:nvSpPr>
        <p:spPr>
          <a:xfrm>
            <a:off x="0" y="4149725"/>
            <a:ext cx="9144000" cy="1389063"/>
          </a:xfrm>
          <a:prstGeom prst="rect">
            <a:avLst/>
          </a:prstGeom>
          <a:solidFill>
            <a:srgbClr val="36B2E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页脚占位符 8"/>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灯片编号占位符 9"/>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85800" y="1981200"/>
            <a:ext cx="3810000" cy="41148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剪贴画占位符 3"/>
          <p:cNvSpPr>
            <a:spLocks noGrp="1"/>
          </p:cNvSpPr>
          <p:nvPr>
            <p:ph type="clipArt" sz="half" idx="2"/>
          </p:nvPr>
        </p:nvSpPr>
        <p:spPr>
          <a:xfrm>
            <a:off x="4648200" y="1981200"/>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竖排文字">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rot="10800000">
            <a:off x="-3" y="1"/>
            <a:ext cx="9144002" cy="764705"/>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pic>
        <p:nvPicPr>
          <p:cNvPr id="4101" name="图片 6"/>
          <p:cNvPicPr>
            <a:picLocks noChangeAspect="1"/>
          </p:cNvPicPr>
          <p:nvPr/>
        </p:nvPicPr>
        <p:blipFill>
          <a:blip r:embed="rId2"/>
          <a:srcRect t="8757" r="439" b="84183"/>
          <a:stretch>
            <a:fillRect/>
          </a:stretch>
        </p:blipFill>
        <p:spPr>
          <a:xfrm>
            <a:off x="0" y="0"/>
            <a:ext cx="8083550" cy="765175"/>
          </a:xfrm>
          <a:prstGeom prst="rect">
            <a:avLst/>
          </a:prstGeom>
          <a:noFill/>
          <a:ln w="9525">
            <a:noFill/>
          </a:ln>
        </p:spPr>
      </p:pic>
      <p:sp>
        <p:nvSpPr>
          <p:cNvPr id="4" name="弧形 3"/>
          <p:cNvSpPr/>
          <p:nvPr/>
        </p:nvSpPr>
        <p:spPr>
          <a:xfrm>
            <a:off x="4229100" y="6472238"/>
            <a:ext cx="701675" cy="701675"/>
          </a:xfrm>
          <a:prstGeom prst="arc">
            <a:avLst>
              <a:gd name="adj1" fmla="val 11317002"/>
              <a:gd name="adj2" fmla="val 21097504"/>
            </a:avLst>
          </a:prstGeom>
          <a:solidFill>
            <a:schemeClr val="bg1"/>
          </a:solidFill>
          <a:ln w="22479">
            <a:solidFill>
              <a:srgbClr val="0070C0"/>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5" name="弦形 4"/>
          <p:cNvSpPr/>
          <p:nvPr/>
        </p:nvSpPr>
        <p:spPr>
          <a:xfrm rot="6746465">
            <a:off x="4310063" y="6553200"/>
            <a:ext cx="539750" cy="539750"/>
          </a:xfrm>
          <a:prstGeom prst="chord">
            <a:avLst>
              <a:gd name="adj1" fmla="val 3577158"/>
              <a:gd name="adj2" fmla="val 1532900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cxnSp>
        <p:nvCxnSpPr>
          <p:cNvPr id="6" name="直接连接符 5"/>
          <p:cNvCxnSpPr/>
          <p:nvPr/>
        </p:nvCxnSpPr>
        <p:spPr>
          <a:xfrm>
            <a:off x="4924425" y="6770688"/>
            <a:ext cx="4219575" cy="0"/>
          </a:xfrm>
          <a:prstGeom prst="line">
            <a:avLst/>
          </a:prstGeom>
          <a:ln w="22479">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5875" y="6770688"/>
            <a:ext cx="4219575" cy="0"/>
          </a:xfrm>
          <a:prstGeom prst="line">
            <a:avLst/>
          </a:prstGeom>
          <a:ln w="22479">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TextBox 15"/>
          <p:cNvSpPr txBox="1">
            <a:spLocks noChangeArrowheads="1"/>
          </p:cNvSpPr>
          <p:nvPr/>
        </p:nvSpPr>
        <p:spPr bwMode="auto">
          <a:xfrm>
            <a:off x="4284663" y="6554788"/>
            <a:ext cx="592138" cy="307975"/>
          </a:xfrm>
          <a:prstGeom prst="rect">
            <a:avLst/>
          </a:prstGeom>
          <a:noFill/>
          <a:ln>
            <a:noFill/>
          </a:ln>
        </p:spPr>
        <p:txBody>
          <a:bodyPr>
            <a:spAutoFit/>
          </a:bodyPr>
          <a:p>
            <a:pPr lvl="0" algn="ctr" eaLnBrk="1" hangingPunct="1"/>
            <a:fld id="{9A0DB2DC-4C9A-4742-B13C-FB6460FD3503}" type="slidenum">
              <a:rPr lang="zh-CN" altLang="en-US" sz="1400" dirty="0">
                <a:solidFill>
                  <a:srgbClr val="FFFFFF"/>
                </a:solidFill>
                <a:latin typeface="Arial Unicode MS" panose="020B0604020202020204" pitchFamily="34" charset="-122"/>
                <a:ea typeface="Arial Unicode MS" panose="020B0604020202020204" pitchFamily="34" charset="-122"/>
              </a:rPr>
            </a:fld>
            <a:r>
              <a:rPr lang="zh-CN" altLang="en-US" sz="1400" dirty="0">
                <a:solidFill>
                  <a:srgbClr val="FFFFFF"/>
                </a:solidFill>
                <a:latin typeface="Arial Unicode MS" panose="020B0604020202020204" pitchFamily="34" charset="-122"/>
                <a:ea typeface="Arial Unicode MS" panose="020B0604020202020204" pitchFamily="34" charset="-122"/>
              </a:rPr>
              <a:t> </a:t>
            </a:r>
            <a:endParaRPr lang="zh-CN" altLang="en-US" sz="1400" dirty="0">
              <a:solidFill>
                <a:srgbClr val="FFFFFF"/>
              </a:solidFill>
              <a:latin typeface="Arial Unicode MS" panose="020B0604020202020204" pitchFamily="34" charset="-122"/>
              <a:ea typeface="Arial Unicode MS" panose="020B0604020202020204" pitchFamily="34" charset="-122"/>
            </a:endParaRPr>
          </a:p>
        </p:txBody>
      </p:sp>
      <p:pic>
        <p:nvPicPr>
          <p:cNvPr id="4107" name="图片 1"/>
          <p:cNvPicPr>
            <a:picLocks noChangeAspect="1"/>
          </p:cNvPicPr>
          <p:nvPr userDrawn="1"/>
        </p:nvPicPr>
        <p:blipFill>
          <a:blip r:embed="rId3"/>
          <a:stretch>
            <a:fillRect/>
          </a:stretch>
        </p:blipFill>
        <p:spPr>
          <a:xfrm>
            <a:off x="8027988" y="-26987"/>
            <a:ext cx="1163637" cy="808037"/>
          </a:xfrm>
          <a:prstGeom prst="rect">
            <a:avLst/>
          </a:prstGeom>
          <a:noFill/>
          <a:ln w="9525">
            <a:noFill/>
          </a:ln>
        </p:spPr>
      </p:pic>
      <p:sp>
        <p:nvSpPr>
          <p:cNvPr id="3" name="竖排文字占位符 2"/>
          <p:cNvSpPr>
            <a:spLocks noGrp="1"/>
          </p:cNvSpPr>
          <p:nvPr>
            <p:ph type="body" orient="vert" idx="1"/>
          </p:nvPr>
        </p:nvSpPr>
        <p:spPr>
          <a:xfrm>
            <a:off x="457200" y="1600204"/>
            <a:ext cx="8229600" cy="4525963"/>
          </a:xfrm>
          <a:prstGeom prst="rect">
            <a:avLst/>
          </a:prstGeo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10" name="日期占位符 3"/>
          <p:cNvSpPr>
            <a:spLocks noGrp="1"/>
          </p:cNvSpPr>
          <p:nvPr>
            <p:ph type="dt" sz="half" idx="2"/>
          </p:nvPr>
        </p:nvSpPr>
        <p:spPr bwMode="auto">
          <a:xfrm>
            <a:off x="457200" y="6356350"/>
            <a:ext cx="2133600" cy="365125"/>
          </a:xfrm>
          <a:prstGeom prst="rect">
            <a:avLst/>
          </a:prstGeom>
        </p:spPr>
        <p:txBody>
          <a:bodyPr vert="horz" wrap="square" lIns="91440" tIns="45720" rIns="91440" bIns="45720" numCol="1" anchor="t" anchorCtr="0" compatLnSpc="1"/>
          <a:lstStyle>
            <a:lvl1pPr eaLnBrk="1" hangingPunct="1">
              <a:defRPr kumimoji="0" sz="1800" b="0">
                <a:solidFill>
                  <a:srgbClr val="000000"/>
                </a:solidFill>
                <a:latin typeface="Calibri" panose="020F050202020403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1FD9428-CF66-40B8-8240-21A9998BD1FF}" type="datetimeFigureOut">
              <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fld>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1" name="页脚占位符 4"/>
          <p:cNvSpPr>
            <a:spLocks noGrp="1"/>
          </p:cNvSpPr>
          <p:nvPr>
            <p:ph type="ftr" sz="quarter" idx="3"/>
          </p:nvPr>
        </p:nvSpPr>
        <p:spPr bwMode="auto">
          <a:xfrm>
            <a:off x="3124200" y="6356350"/>
            <a:ext cx="2895600" cy="365125"/>
          </a:xfrm>
          <a:prstGeom prst="rect">
            <a:avLst/>
          </a:prstGeom>
        </p:spPr>
        <p:txBody>
          <a:bodyPr vert="horz" wrap="square" lIns="91440" tIns="45720" rIns="91440" bIns="45720" numCol="1" anchor="t" anchorCtr="0" compatLnSpc="1"/>
          <a:lstStyle>
            <a:lvl1pPr algn="l" eaLnBrk="1" fontAlgn="auto" hangingPunct="1">
              <a:spcBef>
                <a:spcPts val="0"/>
              </a:spcBef>
              <a:spcAft>
                <a:spcPts val="0"/>
              </a:spcAft>
              <a:defRPr kumimoji="0" sz="1800" b="0">
                <a:solidFill>
                  <a:prstClr val="black"/>
                </a:solidFill>
                <a:latin typeface="Calibri" panose="020F0502020204030204"/>
                <a:ea typeface="宋体" panose="02010600030101010101" pitchFamily="2" charset="-122"/>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2" name="灯片编号占位符 5"/>
          <p:cNvSpPr>
            <a:spLocks noGrp="1"/>
          </p:cNvSpPr>
          <p:nvPr>
            <p:ph type="sldNum" sz="quarter" idx="4"/>
          </p:nvPr>
        </p:nvSpPr>
        <p:spPr bwMode="auto">
          <a:xfrm>
            <a:off x="6553200" y="6356350"/>
            <a:ext cx="2133600" cy="365125"/>
          </a:xfrm>
          <a:prstGeom prst="rect">
            <a:avLst/>
          </a:prstGeom>
        </p:spPr>
        <p:txBody>
          <a:bodyPr vert="horz" wrap="square" lIns="91440" tIns="45720" rIns="91440" bIns="45720" numCol="1" anchor="t" anchorCtr="0" compatLnSpc="1"/>
          <a:p>
            <a:pPr algn="r" eaLnBrk="1" hangingPunct="1">
              <a:buNone/>
            </a:pPr>
            <a:fld id="{9A0DB2DC-4C9A-4742-B13C-FB6460FD3503}" type="slidenum">
              <a:rPr lang="zh-CN" altLang="en-US" dirty="0">
                <a:solidFill>
                  <a:srgbClr val="000000"/>
                </a:solidFill>
                <a:latin typeface="Calibri" panose="020F0502020204030204" pitchFamily="34" charset="0"/>
              </a:rPr>
            </a:fld>
            <a:endParaRPr lang="zh-CN" altLang="en-US" dirty="0">
              <a:solidFill>
                <a:srgbClr val="000000"/>
              </a:solidFill>
              <a:latin typeface="Calibri" panose="020F0502020204030204" pitchFamily="34" charset="0"/>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kumimoji="1"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kumimoji="1"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p:cNvSpPr>
          <p:nvPr>
            <p:ph type="body"/>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kumimoji="1"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kumimoji="1"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Times New Roman" panose="02020603050405020304" pitchFamily="18" charset="0"/>
              </a:rPr>
            </a:fld>
            <a:endParaRPr lang="en-US" altLang="zh-CN"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image" Target="../media/image3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0.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6.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6.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22.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6.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2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6" name="Picture 2" descr="http://wmdw.jswmw.com/home/upLoad/news/month_1212/201212182048522943.jpg"/>
          <p:cNvPicPr>
            <a:picLocks noChangeAspect="1"/>
          </p:cNvPicPr>
          <p:nvPr/>
        </p:nvPicPr>
        <p:blipFill>
          <a:blip r:embed="rId1"/>
          <a:srcRect l="4745" t="8263" r="4958" b="18939"/>
          <a:stretch>
            <a:fillRect/>
          </a:stretch>
        </p:blipFill>
        <p:spPr>
          <a:xfrm>
            <a:off x="-4762" y="0"/>
            <a:ext cx="9148762" cy="6329363"/>
          </a:xfrm>
          <a:prstGeom prst="rect">
            <a:avLst/>
          </a:prstGeom>
          <a:noFill/>
          <a:ln w="9525">
            <a:noFill/>
          </a:ln>
        </p:spPr>
      </p:pic>
      <p:sp>
        <p:nvSpPr>
          <p:cNvPr id="21" name="矩形 20"/>
          <p:cNvSpPr/>
          <p:nvPr/>
        </p:nvSpPr>
        <p:spPr>
          <a:xfrm>
            <a:off x="-9525" y="2044700"/>
            <a:ext cx="9148763" cy="2239963"/>
          </a:xfrm>
          <a:prstGeom prst="rect">
            <a:avLst/>
          </a:prstGeom>
          <a:solidFill>
            <a:srgbClr val="36B2E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dirty="0">
              <a:ln>
                <a:noFill/>
              </a:ln>
              <a:solidFill>
                <a:schemeClr val="lt1"/>
              </a:solidFill>
              <a:effectLst/>
              <a:uLnTx/>
              <a:uFillTx/>
              <a:latin typeface="+mn-lt"/>
              <a:ea typeface="+mn-ea"/>
              <a:cs typeface="+mn-cs"/>
            </a:endParaRPr>
          </a:p>
        </p:txBody>
      </p:sp>
      <p:sp>
        <p:nvSpPr>
          <p:cNvPr id="6148" name="TextBox 3"/>
          <p:cNvSpPr txBox="1"/>
          <p:nvPr/>
        </p:nvSpPr>
        <p:spPr>
          <a:xfrm>
            <a:off x="-9525" y="1446213"/>
            <a:ext cx="9153525" cy="23066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20000"/>
              </a:lnSpc>
              <a:spcBef>
                <a:spcPct val="0"/>
              </a:spcBef>
              <a:buNone/>
            </a:pPr>
            <a:endParaRPr lang="en-US" altLang="zh-CN" sz="4400" dirty="0">
              <a:solidFill>
                <a:srgbClr val="FFC000"/>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None/>
            </a:pPr>
            <a:r>
              <a:rPr lang="zh-CN" altLang="en-US" sz="4400" b="1" dirty="0">
                <a:solidFill>
                  <a:srgbClr val="FFC000"/>
                </a:solidFill>
                <a:latin typeface="微软雅黑" panose="020B0503020204020204" pitchFamily="34" charset="-122"/>
                <a:ea typeface="微软雅黑" panose="020B0503020204020204" pitchFamily="34" charset="-122"/>
              </a:rPr>
              <a:t>程序设计语言编译原理</a:t>
            </a:r>
            <a:endParaRPr lang="en-US" altLang="zh-CN" sz="4400" dirty="0">
              <a:solidFill>
                <a:srgbClr val="FFC000"/>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None/>
            </a:pPr>
            <a:endParaRPr lang="zh-CN" altLang="en-US" dirty="0">
              <a:solidFill>
                <a:srgbClr val="FFC000"/>
              </a:solidFill>
              <a:latin typeface="仿宋" panose="02010609060101010101" pitchFamily="49" charset="-122"/>
              <a:ea typeface="仿宋" panose="02010609060101010101" pitchFamily="49" charset="-122"/>
            </a:endParaRPr>
          </a:p>
        </p:txBody>
      </p:sp>
      <p:sp>
        <p:nvSpPr>
          <p:cNvPr id="6" name="TextBox 5"/>
          <p:cNvSpPr txBox="1">
            <a:spLocks noChangeArrowheads="1"/>
          </p:cNvSpPr>
          <p:nvPr/>
        </p:nvSpPr>
        <p:spPr bwMode="auto">
          <a:xfrm>
            <a:off x="1466850" y="4413250"/>
            <a:ext cx="6264275" cy="2430145"/>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cs typeface="+mn-cs"/>
              </a:rPr>
              <a:t>         </a:t>
            </a:r>
            <a:r>
              <a:rPr kumimoji="0" lang="zh-CN" altLang="en-US" sz="2800" b="1" i="0" u="none" strike="noStrike" kern="1200" cap="none" spc="0" normalizeH="0" baseline="0" noProof="0" dirty="0">
                <a:ln>
                  <a:noFill/>
                </a:ln>
                <a:solidFill>
                  <a:srgbClr val="FFC000"/>
                </a:solidFill>
                <a:effectLst>
                  <a:outerShdw blurRad="38100" dist="25400" dir="5400000" algn="ctr" rotWithShape="0">
                    <a:srgbClr val="6E747A">
                      <a:alpha val="43000"/>
                    </a:srgbClr>
                  </a:outerShdw>
                </a:effectLst>
                <a:uLnTx/>
                <a:uFillTx/>
                <a:latin typeface="黑体" panose="02010609060101010101" pitchFamily="49" charset="-122"/>
                <a:ea typeface="黑体" panose="02010609060101010101" pitchFamily="49" charset="-122"/>
                <a:cs typeface="+mn-cs"/>
              </a:rPr>
              <a:t>南京航空航天大学</a:t>
            </a:r>
            <a:endParaRPr kumimoji="0" lang="en-US" altLang="zh-CN" sz="2800" b="1" i="0" u="none" strike="noStrike" kern="1200" cap="none" spc="0" normalizeH="0" baseline="0" noProof="0" dirty="0">
              <a:ln>
                <a:noFill/>
              </a:ln>
              <a:solidFill>
                <a:srgbClr val="FFC000"/>
              </a:solidFill>
              <a:effectLst>
                <a:outerShdw blurRad="38100" dist="25400" dir="5400000" algn="ctr" rotWithShape="0">
                  <a:srgbClr val="6E747A">
                    <a:alpha val="43000"/>
                  </a:srgbClr>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C000"/>
                </a:solidFill>
                <a:effectLst>
                  <a:outerShdw blurRad="38100" dist="25400" dir="5400000" algn="ctr" rotWithShape="0">
                    <a:srgbClr val="6E747A">
                      <a:alpha val="43000"/>
                    </a:srgbClr>
                  </a:outerShdw>
                </a:effectLst>
                <a:uLnTx/>
                <a:uFillTx/>
                <a:latin typeface="黑体" panose="02010609060101010101" pitchFamily="49" charset="-122"/>
                <a:ea typeface="黑体" panose="02010609060101010101" pitchFamily="49" charset="-122"/>
                <a:cs typeface="+mn-cs"/>
              </a:rPr>
              <a:t>高安全系统的软件开发与验证技术工信部重点实验室</a:t>
            </a:r>
            <a:endParaRPr kumimoji="0" lang="en-US" altLang="zh-CN" sz="2000" b="1" i="0" u="none" strike="noStrike" kern="1200" cap="none" spc="0" normalizeH="0" baseline="0" noProof="0" dirty="0">
              <a:ln>
                <a:noFill/>
              </a:ln>
              <a:solidFill>
                <a:srgbClr val="0000CC"/>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rPr>
              <a:t>         </a:t>
            </a:r>
            <a:endParaRPr kumimoji="0" lang="en-US" altLang="zh-CN" sz="28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rPr>
              <a:t>            </a:t>
            </a:r>
            <a:r>
              <a:rPr kumimoji="0" lang="zh-CN" altLang="en-US" sz="28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rPr>
              <a:t>杨志斌</a:t>
            </a:r>
            <a:endParaRPr kumimoji="0" lang="en-US" altLang="zh-CN" sz="28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rPr>
              <a:t>             </a:t>
            </a:r>
            <a:r>
              <a:rPr kumimoji="0" lang="zh-CN" altLang="en-US" sz="20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rPr>
              <a:t>   </a:t>
            </a:r>
            <a:r>
              <a:rPr kumimoji="0" lang="en-US" altLang="zh-CN" sz="20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rPr>
              <a:t>2024</a:t>
            </a:r>
            <a:r>
              <a:rPr kumimoji="0" lang="zh-CN" altLang="en-US" sz="2000" b="1" i="0" u="none" strike="noStrike" kern="1200" cap="none" spc="37" normalizeH="0" baseline="0" noProof="0" dirty="0">
                <a:ln w="11430"/>
                <a:solidFill>
                  <a:srgbClr val="FFC000"/>
                </a:solidFill>
                <a:effectLst/>
                <a:uLnTx/>
                <a:uFillTx/>
                <a:latin typeface="黑体" panose="02010609060101010101" pitchFamily="49" charset="-122"/>
                <a:ea typeface="黑体" panose="02010609060101010101" pitchFamily="49" charset="-122"/>
                <a:cs typeface="Tahoma" panose="020B0604030504040204" pitchFamily="34" charset="0"/>
              </a:rPr>
              <a:t>年秋季</a:t>
            </a:r>
            <a:r>
              <a:rPr kumimoji="0" lang="en-US" altLang="zh-CN" sz="20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rPr>
              <a:t>  </a:t>
            </a:r>
            <a:endParaRPr kumimoji="0" lang="en-US" altLang="zh-CN" sz="20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rPr>
              <a:t>     </a:t>
            </a:r>
            <a:endParaRPr kumimoji="0" lang="en-US" altLang="zh-CN" sz="2800" b="1" i="0" u="none" strike="noStrike" kern="1200" cap="none" spc="37" normalizeH="0" baseline="0" noProof="0" dirty="0">
              <a:ln w="11430"/>
              <a:solidFill>
                <a:srgbClr val="0000CC"/>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cxnSp>
        <p:nvCxnSpPr>
          <p:cNvPr id="7" name="直接连接符 6"/>
          <p:cNvCxnSpPr/>
          <p:nvPr/>
        </p:nvCxnSpPr>
        <p:spPr>
          <a:xfrm>
            <a:off x="2979738" y="6302375"/>
            <a:ext cx="383857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1507" name="Rectangle 3"/>
          <p:cNvSpPr>
            <a:spLocks noGrp="1"/>
          </p:cNvSpPr>
          <p:nvPr>
            <p:ph idx="1"/>
          </p:nvPr>
        </p:nvSpPr>
        <p:spPr>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你们会学到什么？</a:t>
            </a:r>
            <a:endParaRPr lang="en-US" altLang="zh-CN" dirty="0">
              <a:solidFill>
                <a:srgbClr val="000099"/>
              </a:solidFill>
            </a:endParaRPr>
          </a:p>
          <a:p>
            <a:pPr lvl="1" eaLnBrk="1" hangingPunct="1"/>
            <a:r>
              <a:rPr lang="zh-CN" altLang="en-US" dirty="0">
                <a:solidFill>
                  <a:srgbClr val="000099"/>
                </a:solidFill>
              </a:rPr>
              <a:t>专业基础课</a:t>
            </a:r>
            <a:endParaRPr lang="en-US" altLang="zh-CN" dirty="0">
              <a:solidFill>
                <a:srgbClr val="000099"/>
              </a:solidFill>
            </a:endParaRPr>
          </a:p>
          <a:p>
            <a:pPr lvl="2" eaLnBrk="1" hangingPunct="1"/>
            <a:r>
              <a:rPr lang="zh-CN" altLang="en-US" dirty="0">
                <a:solidFill>
                  <a:srgbClr val="FF0000"/>
                </a:solidFill>
              </a:rPr>
              <a:t>计算机系统观</a:t>
            </a:r>
            <a:endParaRPr lang="en-US" altLang="zh-CN" dirty="0">
              <a:solidFill>
                <a:srgbClr val="FF0000"/>
              </a:solidFill>
            </a:endParaRPr>
          </a:p>
          <a:p>
            <a:pPr lvl="1" eaLnBrk="1" hangingPunct="1"/>
            <a:r>
              <a:rPr lang="zh-CN" altLang="en-US" dirty="0">
                <a:solidFill>
                  <a:srgbClr val="000099"/>
                </a:solidFill>
              </a:rPr>
              <a:t>理论结合实践</a:t>
            </a:r>
            <a:endParaRPr lang="en-US" altLang="zh-CN" dirty="0">
              <a:solidFill>
                <a:srgbClr val="000099"/>
              </a:solidFill>
            </a:endParaRPr>
          </a:p>
          <a:p>
            <a:pPr lvl="2" eaLnBrk="1" hangingPunct="1"/>
            <a:r>
              <a:rPr lang="zh-CN" altLang="en-US" dirty="0">
                <a:solidFill>
                  <a:srgbClr val="FF0000"/>
                </a:solidFill>
              </a:rPr>
              <a:t>形式化自动机理论</a:t>
            </a:r>
            <a:r>
              <a:rPr lang="en-US" altLang="zh-CN" dirty="0">
                <a:solidFill>
                  <a:srgbClr val="FF0000"/>
                </a:solidFill>
              </a:rPr>
              <a:t>+</a:t>
            </a:r>
            <a:r>
              <a:rPr lang="zh-CN" altLang="en-US" dirty="0">
                <a:solidFill>
                  <a:srgbClr val="FF0000"/>
                </a:solidFill>
              </a:rPr>
              <a:t>程序实现</a:t>
            </a:r>
            <a:endParaRPr lang="en-US" altLang="zh-CN" dirty="0">
              <a:solidFill>
                <a:srgbClr val="FF0000"/>
              </a:solidFill>
            </a:endParaRPr>
          </a:p>
          <a:p>
            <a:pPr lvl="1" eaLnBrk="1" hangingPunct="1"/>
            <a:r>
              <a:rPr lang="zh-CN" altLang="en-US" dirty="0">
                <a:solidFill>
                  <a:srgbClr val="000099"/>
                </a:solidFill>
              </a:rPr>
              <a:t>是未来科学研究、</a:t>
            </a:r>
            <a:r>
              <a:rPr lang="en-US" altLang="zh-CN" dirty="0">
                <a:solidFill>
                  <a:srgbClr val="000099"/>
                </a:solidFill>
              </a:rPr>
              <a:t> </a:t>
            </a:r>
            <a:r>
              <a:rPr lang="zh-CN" altLang="en-US" dirty="0">
                <a:solidFill>
                  <a:srgbClr val="000099"/>
                </a:solidFill>
              </a:rPr>
              <a:t>工作的重要基础</a:t>
            </a:r>
            <a:endParaRPr lang="en-US" altLang="zh-CN" dirty="0">
              <a:solidFill>
                <a:srgbClr val="000099"/>
              </a:solidFill>
            </a:endParaRPr>
          </a:p>
          <a:p>
            <a:pPr eaLnBrk="1" hangingPunct="1"/>
            <a:endParaRPr lang="en-US" altLang="zh-CN" dirty="0">
              <a:solidFill>
                <a:srgbClr val="000099"/>
              </a:solidFill>
            </a:endParaRPr>
          </a:p>
        </p:txBody>
      </p:sp>
      <p:pic>
        <p:nvPicPr>
          <p:cNvPr id="21508" name="Picture 4" descr="D:\编译原理\2016年秋季\cartoon.gif"/>
          <p:cNvPicPr>
            <a:picLocks noChangeAspect="1"/>
          </p:cNvPicPr>
          <p:nvPr/>
        </p:nvPicPr>
        <p:blipFill>
          <a:blip r:embed="rId1"/>
          <a:stretch>
            <a:fillRect/>
          </a:stretch>
        </p:blipFill>
        <p:spPr>
          <a:xfrm>
            <a:off x="7164388" y="4365625"/>
            <a:ext cx="1212850" cy="16160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2531" name="Rectangle 3"/>
          <p:cNvSpPr>
            <a:spLocks noGrp="1"/>
          </p:cNvSpPr>
          <p:nvPr>
            <p:ph idx="1"/>
          </p:nvPr>
        </p:nvSpPr>
        <p:spPr>
          <a:xfrm>
            <a:off x="685800" y="1981200"/>
            <a:ext cx="7772400" cy="461645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计算机系统观</a:t>
            </a:r>
            <a:endParaRPr lang="en-US" altLang="zh-CN" dirty="0">
              <a:solidFill>
                <a:srgbClr val="000099"/>
              </a:solidFill>
            </a:endParaRPr>
          </a:p>
        </p:txBody>
      </p:sp>
      <p:sp>
        <p:nvSpPr>
          <p:cNvPr id="22532" name="矩形 1"/>
          <p:cNvSpPr/>
          <p:nvPr/>
        </p:nvSpPr>
        <p:spPr>
          <a:xfrm>
            <a:off x="1906588" y="2711450"/>
            <a:ext cx="2017712"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程序设计语言</a:t>
            </a:r>
            <a:endParaRPr lang="zh-CN" altLang="en-US" sz="2400" dirty="0"/>
          </a:p>
        </p:txBody>
      </p:sp>
      <p:sp>
        <p:nvSpPr>
          <p:cNvPr id="7" name="矩形 6"/>
          <p:cNvSpPr/>
          <p:nvPr/>
        </p:nvSpPr>
        <p:spPr bwMode="auto">
          <a:xfrm>
            <a:off x="1906588" y="3792538"/>
            <a:ext cx="2017713" cy="71913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rgbClr val="FF0000"/>
                </a:solidFill>
                <a:effectLst/>
                <a:uLnTx/>
                <a:uFillTx/>
                <a:latin typeface="+mn-lt"/>
                <a:ea typeface="+mn-ea"/>
                <a:cs typeface="+mn-cs"/>
              </a:rPr>
              <a:t>编译原理</a:t>
            </a:r>
            <a:endParaRPr kumimoji="1" lang="zh-CN" altLang="en-US" sz="2400" b="0" i="0" u="none" strike="noStrike" kern="1200" cap="none" spc="0" normalizeH="0" baseline="0" noProof="0" dirty="0">
              <a:ln>
                <a:noFill/>
              </a:ln>
              <a:solidFill>
                <a:srgbClr val="FF0000"/>
              </a:solidFill>
              <a:effectLst/>
              <a:uLnTx/>
              <a:uFillTx/>
              <a:latin typeface="+mn-lt"/>
              <a:ea typeface="+mn-ea"/>
              <a:cs typeface="+mn-cs"/>
            </a:endParaRPr>
          </a:p>
        </p:txBody>
      </p:sp>
      <p:sp>
        <p:nvSpPr>
          <p:cNvPr id="22534" name="矩形 7"/>
          <p:cNvSpPr/>
          <p:nvPr/>
        </p:nvSpPr>
        <p:spPr>
          <a:xfrm>
            <a:off x="755650" y="4740275"/>
            <a:ext cx="2016125"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操作系统</a:t>
            </a:r>
            <a:endParaRPr lang="zh-CN" altLang="en-US" sz="2400" dirty="0"/>
          </a:p>
        </p:txBody>
      </p:sp>
      <p:sp>
        <p:nvSpPr>
          <p:cNvPr id="22535" name="矩形 8"/>
          <p:cNvSpPr/>
          <p:nvPr/>
        </p:nvSpPr>
        <p:spPr>
          <a:xfrm>
            <a:off x="1906588" y="5664200"/>
            <a:ext cx="2016125"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汇编语言、硬件</a:t>
            </a:r>
            <a:endParaRPr lang="zh-CN" altLang="en-US" sz="2400" dirty="0"/>
          </a:p>
        </p:txBody>
      </p:sp>
      <p:cxnSp>
        <p:nvCxnSpPr>
          <p:cNvPr id="22536" name="直接箭头连接符 3"/>
          <p:cNvCxnSpPr>
            <a:stCxn id="22532" idx="2"/>
          </p:cNvCxnSpPr>
          <p:nvPr/>
        </p:nvCxnSpPr>
        <p:spPr>
          <a:xfrm>
            <a:off x="2916238" y="3432175"/>
            <a:ext cx="0" cy="360363"/>
          </a:xfrm>
          <a:prstGeom prst="straightConnector1">
            <a:avLst/>
          </a:prstGeom>
          <a:ln w="9525" cap="flat" cmpd="sng">
            <a:solidFill>
              <a:schemeClr val="tx1"/>
            </a:solidFill>
            <a:prstDash val="solid"/>
            <a:headEnd type="none" w="med" len="med"/>
            <a:tailEnd type="arrow" w="med" len="med"/>
          </a:ln>
        </p:spPr>
      </p:cxnSp>
      <p:cxnSp>
        <p:nvCxnSpPr>
          <p:cNvPr id="22537" name="直接箭头连接符 5"/>
          <p:cNvCxnSpPr>
            <a:stCxn id="7" idx="2"/>
            <a:endCxn id="22535" idx="0"/>
          </p:cNvCxnSpPr>
          <p:nvPr/>
        </p:nvCxnSpPr>
        <p:spPr>
          <a:xfrm flipH="1">
            <a:off x="2914650" y="4511675"/>
            <a:ext cx="1588" cy="1152525"/>
          </a:xfrm>
          <a:prstGeom prst="straightConnector1">
            <a:avLst/>
          </a:prstGeom>
          <a:ln w="9525" cap="flat" cmpd="sng">
            <a:solidFill>
              <a:schemeClr val="tx1"/>
            </a:solidFill>
            <a:prstDash val="solid"/>
            <a:headEnd type="none" w="med" len="med"/>
            <a:tailEnd type="arrow" w="med" len="med"/>
          </a:ln>
        </p:spPr>
      </p:cxnSp>
      <p:cxnSp>
        <p:nvCxnSpPr>
          <p:cNvPr id="22538" name="直接箭头连接符 10"/>
          <p:cNvCxnSpPr>
            <a:stCxn id="7" idx="2"/>
            <a:endCxn id="22535" idx="0"/>
          </p:cNvCxnSpPr>
          <p:nvPr/>
        </p:nvCxnSpPr>
        <p:spPr>
          <a:xfrm flipH="1">
            <a:off x="1763713" y="4511675"/>
            <a:ext cx="1152525" cy="228600"/>
          </a:xfrm>
          <a:prstGeom prst="straightConnector1">
            <a:avLst/>
          </a:prstGeom>
          <a:ln w="9525" cap="flat" cmpd="sng">
            <a:solidFill>
              <a:schemeClr val="tx1"/>
            </a:solidFill>
            <a:prstDash val="solid"/>
            <a:headEnd type="none" w="med" len="med"/>
            <a:tailEnd type="arrow" w="med" len="med"/>
          </a:ln>
        </p:spPr>
      </p:cxnSp>
      <p:cxnSp>
        <p:nvCxnSpPr>
          <p:cNvPr id="22539" name="直接箭头连接符 12"/>
          <p:cNvCxnSpPr>
            <a:stCxn id="7" idx="2"/>
            <a:endCxn id="22535" idx="0"/>
          </p:cNvCxnSpPr>
          <p:nvPr/>
        </p:nvCxnSpPr>
        <p:spPr>
          <a:xfrm>
            <a:off x="1906588" y="5461000"/>
            <a:ext cx="1009650" cy="203200"/>
          </a:xfrm>
          <a:prstGeom prst="straightConnector1">
            <a:avLst/>
          </a:prstGeom>
          <a:ln w="9525" cap="flat" cmpd="sng">
            <a:solidFill>
              <a:schemeClr val="tx1"/>
            </a:solidFill>
            <a:prstDash val="solid"/>
            <a:headEnd type="none" w="med" len="med"/>
            <a:tailEnd type="arrow" w="med" len="med"/>
          </a:ln>
        </p:spPr>
      </p:cxnSp>
      <p:pic>
        <p:nvPicPr>
          <p:cNvPr id="6156" name="Picture 12" descr="D:\编译原理\2016年秋季\5907834_045440028110_2.jpg"/>
          <p:cNvPicPr>
            <a:picLocks noChangeAspect="1"/>
          </p:cNvPicPr>
          <p:nvPr/>
        </p:nvPicPr>
        <p:blipFill>
          <a:blip r:embed="rId1"/>
          <a:stretch>
            <a:fillRect/>
          </a:stretch>
        </p:blipFill>
        <p:spPr>
          <a:xfrm>
            <a:off x="4356100" y="3043238"/>
            <a:ext cx="3913188" cy="293528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56"/>
                                        </p:tgtEl>
                                        <p:attrNameLst>
                                          <p:attrName>style.visibility</p:attrName>
                                        </p:attrNameLst>
                                      </p:cBhvr>
                                      <p:to>
                                        <p:strVal val="visible"/>
                                      </p:to>
                                    </p:set>
                                    <p:animEffect transition="in" filter="wipe(down)">
                                      <p:cBhvr>
                                        <p:cTn id="7" dur="500"/>
                                        <p:tgtEl>
                                          <p:spTgt spid="6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标题 1"/>
          <p:cNvSpPr>
            <a:spLocks noGrp="1"/>
          </p:cNvSpPr>
          <p:nvPr>
            <p:ph type="title"/>
          </p:nvPr>
        </p:nvSpPr>
        <p:spPr>
          <a:xfrm>
            <a:off x="685800" y="34925"/>
            <a:ext cx="7772400" cy="1143000"/>
          </a:xfrm>
        </p:spPr>
        <p:txBody>
          <a:bodyPr vert="horz" wrap="square" lIns="91440" tIns="45720" rIns="91440" bIns="45720" anchor="ctr" anchorCtr="0"/>
          <a:p>
            <a:r>
              <a:rPr lang="zh-CN" altLang="en-US" dirty="0"/>
              <a:t>计算机系统能力培养</a:t>
            </a:r>
            <a:endParaRPr lang="zh-CN" altLang="en-US" dirty="0"/>
          </a:p>
        </p:txBody>
      </p:sp>
      <p:sp>
        <p:nvSpPr>
          <p:cNvPr id="23555" name="内容占位符 2"/>
          <p:cNvSpPr>
            <a:spLocks noGrp="1"/>
          </p:cNvSpPr>
          <p:nvPr>
            <p:ph idx="1"/>
          </p:nvPr>
        </p:nvSpPr>
        <p:spPr>
          <a:xfrm>
            <a:off x="685800" y="1120775"/>
            <a:ext cx="7772400" cy="4114800"/>
          </a:xfrm>
        </p:spPr>
        <p:txBody>
          <a:bodyPr vert="horz" wrap="square" lIns="91440" tIns="45720" rIns="91440" bIns="45720" anchor="t" anchorCtr="0"/>
          <a:p>
            <a:r>
              <a:rPr lang="zh-CN" altLang="en-US" sz="2400" dirty="0"/>
              <a:t>南航计算机系统能力培养目前定位在培养本科生开发核心计算机系统的能力，即强调本科生自主开发“</a:t>
            </a:r>
            <a:r>
              <a:rPr lang="en-US" altLang="zh-CN" sz="2400" dirty="0">
                <a:solidFill>
                  <a:srgbClr val="FF0000"/>
                </a:solidFill>
              </a:rPr>
              <a:t>CPU</a:t>
            </a:r>
            <a:r>
              <a:rPr lang="zh-CN" altLang="en-US" sz="2400" dirty="0">
                <a:solidFill>
                  <a:srgbClr val="FF0000"/>
                </a:solidFill>
              </a:rPr>
              <a:t>、</a:t>
            </a:r>
            <a:r>
              <a:rPr lang="en-US" altLang="zh-CN" sz="2400" dirty="0">
                <a:solidFill>
                  <a:srgbClr val="FF0000"/>
                </a:solidFill>
              </a:rPr>
              <a:t>OS</a:t>
            </a:r>
            <a:r>
              <a:rPr lang="zh-CN" altLang="en-US" sz="2400" dirty="0">
                <a:solidFill>
                  <a:srgbClr val="FF0000"/>
                </a:solidFill>
              </a:rPr>
              <a:t>、编译器</a:t>
            </a:r>
            <a:r>
              <a:rPr lang="zh-CN" altLang="en-US" sz="2400" dirty="0"/>
              <a:t>”。相应的课程群包括计算机组成、操作系统和</a:t>
            </a:r>
            <a:r>
              <a:rPr lang="zh-CN" altLang="en-US" sz="2400" dirty="0">
                <a:solidFill>
                  <a:srgbClr val="FF0000"/>
                </a:solidFill>
              </a:rPr>
              <a:t>编译技术</a:t>
            </a:r>
            <a:r>
              <a:rPr lang="en-US" altLang="zh-CN" sz="2400" dirty="0"/>
              <a:t>3</a:t>
            </a:r>
            <a:r>
              <a:rPr lang="zh-CN" altLang="en-US" sz="2400" dirty="0"/>
              <a:t>门课程。</a:t>
            </a:r>
            <a:endParaRPr lang="zh-CN" altLang="en-US" sz="2400" dirty="0"/>
          </a:p>
        </p:txBody>
      </p:sp>
      <p:sp>
        <p:nvSpPr>
          <p:cNvPr id="23556" name="矩形 1"/>
          <p:cNvSpPr/>
          <p:nvPr/>
        </p:nvSpPr>
        <p:spPr>
          <a:xfrm>
            <a:off x="3892550" y="2997200"/>
            <a:ext cx="2017713"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程序设计语言</a:t>
            </a:r>
            <a:endParaRPr lang="zh-CN" altLang="en-US" sz="2400" dirty="0"/>
          </a:p>
        </p:txBody>
      </p:sp>
      <p:sp>
        <p:nvSpPr>
          <p:cNvPr id="5" name="矩形 4"/>
          <p:cNvSpPr/>
          <p:nvPr/>
        </p:nvSpPr>
        <p:spPr bwMode="auto">
          <a:xfrm>
            <a:off x="3892550" y="4078288"/>
            <a:ext cx="2017713" cy="71913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1">
                <a:ln>
                  <a:noFill/>
                </a:ln>
                <a:solidFill>
                  <a:srgbClr val="FF0000"/>
                </a:solidFill>
                <a:effectLst/>
                <a:uLnTx/>
                <a:uFillTx/>
                <a:latin typeface="+mn-lt"/>
                <a:ea typeface="+mn-ea"/>
                <a:cs typeface="+mn-cs"/>
              </a:rPr>
              <a:t>编译原理</a:t>
            </a:r>
            <a:endParaRPr kumimoji="0" lang="zh-CN" altLang="en-US" sz="2400" b="0" i="0" u="none" strike="noStrike" kern="1200" cap="none" spc="0" normalizeH="0" baseline="0" noProof="1">
              <a:ln>
                <a:noFill/>
              </a:ln>
              <a:solidFill>
                <a:srgbClr val="FF0000"/>
              </a:solidFill>
              <a:effectLst/>
              <a:uLnTx/>
              <a:uFillTx/>
              <a:latin typeface="+mn-lt"/>
              <a:ea typeface="+mn-ea"/>
              <a:cs typeface="+mn-cs"/>
            </a:endParaRPr>
          </a:p>
        </p:txBody>
      </p:sp>
      <p:sp>
        <p:nvSpPr>
          <p:cNvPr id="23558" name="矩形 7"/>
          <p:cNvSpPr/>
          <p:nvPr/>
        </p:nvSpPr>
        <p:spPr>
          <a:xfrm>
            <a:off x="2741613" y="5026025"/>
            <a:ext cx="2016125"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操作系统</a:t>
            </a:r>
            <a:endParaRPr lang="zh-CN" altLang="en-US" sz="2400" dirty="0"/>
          </a:p>
        </p:txBody>
      </p:sp>
      <p:sp>
        <p:nvSpPr>
          <p:cNvPr id="23559" name="矩形 8"/>
          <p:cNvSpPr/>
          <p:nvPr/>
        </p:nvSpPr>
        <p:spPr>
          <a:xfrm>
            <a:off x="3892550" y="5949950"/>
            <a:ext cx="2016125" cy="720725"/>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汇编语言、硬件</a:t>
            </a:r>
            <a:endParaRPr lang="zh-CN" altLang="en-US" sz="2400" dirty="0"/>
          </a:p>
        </p:txBody>
      </p:sp>
      <p:cxnSp>
        <p:nvCxnSpPr>
          <p:cNvPr id="23560" name="直接箭头连接符 3"/>
          <p:cNvCxnSpPr>
            <a:stCxn id="23556" idx="2"/>
          </p:cNvCxnSpPr>
          <p:nvPr/>
        </p:nvCxnSpPr>
        <p:spPr>
          <a:xfrm>
            <a:off x="4902200" y="3717925"/>
            <a:ext cx="0" cy="360363"/>
          </a:xfrm>
          <a:prstGeom prst="straightConnector1">
            <a:avLst/>
          </a:prstGeom>
          <a:ln w="9525" cap="flat" cmpd="sng">
            <a:solidFill>
              <a:schemeClr val="tx1"/>
            </a:solidFill>
            <a:prstDash val="solid"/>
            <a:headEnd type="none" w="med" len="med"/>
            <a:tailEnd type="arrow" w="med" len="med"/>
          </a:ln>
        </p:spPr>
      </p:cxnSp>
      <p:cxnSp>
        <p:nvCxnSpPr>
          <p:cNvPr id="23561" name="直接箭头连接符 5"/>
          <p:cNvCxnSpPr>
            <a:stCxn id="5" idx="2"/>
            <a:endCxn id="23559" idx="0"/>
          </p:cNvCxnSpPr>
          <p:nvPr/>
        </p:nvCxnSpPr>
        <p:spPr>
          <a:xfrm flipH="1">
            <a:off x="4900613" y="4797425"/>
            <a:ext cx="1587" cy="1152525"/>
          </a:xfrm>
          <a:prstGeom prst="straightConnector1">
            <a:avLst/>
          </a:prstGeom>
          <a:ln w="9525" cap="flat" cmpd="sng">
            <a:solidFill>
              <a:schemeClr val="tx1"/>
            </a:solidFill>
            <a:prstDash val="solid"/>
            <a:headEnd type="none" w="med" len="med"/>
            <a:tailEnd type="arrow" w="med" len="med"/>
          </a:ln>
        </p:spPr>
      </p:cxnSp>
      <p:cxnSp>
        <p:nvCxnSpPr>
          <p:cNvPr id="23562" name="直接箭头连接符 10"/>
          <p:cNvCxnSpPr>
            <a:stCxn id="5" idx="2"/>
            <a:endCxn id="23559" idx="0"/>
          </p:cNvCxnSpPr>
          <p:nvPr/>
        </p:nvCxnSpPr>
        <p:spPr>
          <a:xfrm flipH="1">
            <a:off x="3749675" y="4797425"/>
            <a:ext cx="1152525" cy="228600"/>
          </a:xfrm>
          <a:prstGeom prst="straightConnector1">
            <a:avLst/>
          </a:prstGeom>
          <a:ln w="9525" cap="flat" cmpd="sng">
            <a:solidFill>
              <a:schemeClr val="tx1"/>
            </a:solidFill>
            <a:prstDash val="solid"/>
            <a:headEnd type="none" w="med" len="med"/>
            <a:tailEnd type="arrow" w="med" len="med"/>
          </a:ln>
        </p:spPr>
      </p:cxnSp>
      <p:cxnSp>
        <p:nvCxnSpPr>
          <p:cNvPr id="23563" name="直接箭头连接符 12"/>
          <p:cNvCxnSpPr>
            <a:stCxn id="5" idx="2"/>
            <a:endCxn id="23559" idx="0"/>
          </p:cNvCxnSpPr>
          <p:nvPr/>
        </p:nvCxnSpPr>
        <p:spPr>
          <a:xfrm>
            <a:off x="3892550" y="5746750"/>
            <a:ext cx="1009650" cy="203200"/>
          </a:xfrm>
          <a:prstGeom prst="straightConnector1">
            <a:avLst/>
          </a:prstGeom>
          <a:ln w="9525" cap="flat" cmpd="sng">
            <a:solidFill>
              <a:schemeClr val="tx1"/>
            </a:solidFill>
            <a:prstDash val="solid"/>
            <a:headEnd type="none" w="med" len="med"/>
            <a:tailEnd type="arrow"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4579" name="Rectangle 3"/>
          <p:cNvSpPr>
            <a:spLocks noGrp="1" noChangeArrowheads="1"/>
          </p:cNvSpPr>
          <p:nvPr>
            <p:ph idx="1"/>
          </p:nvPr>
        </p:nvSpPr>
        <p:spPr>
          <a:ln>
            <a:solidFill>
              <a:schemeClr val="accent1"/>
            </a:solidFill>
            <a:miter lim="800000"/>
          </a:ln>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mj-ea"/>
              <a:buAutoNum type="circleNumDbPlain"/>
              <a:defRPr/>
            </a:pPr>
            <a:r>
              <a:rPr kumimoji="0" lang="zh-CN" altLang="en-US" sz="3200" b="0" i="0" u="none" strike="noStrike" kern="0" cap="none" spc="0" normalizeH="0" baseline="0" noProof="0" dirty="0">
                <a:ln>
                  <a:noFill/>
                </a:ln>
                <a:solidFill>
                  <a:srgbClr val="FF0000"/>
                </a:solidFill>
                <a:effectLst/>
                <a:uLnTx/>
                <a:uFillTx/>
                <a:latin typeface="+mn-lt"/>
                <a:ea typeface="+mn-ea"/>
                <a:cs typeface="+mn-cs"/>
              </a:rPr>
              <a:t>计算机系统观</a:t>
            </a:r>
            <a:endParaRPr kumimoji="0" lang="en-US" altLang="zh-CN" sz="3200" b="0" i="0" u="none" strike="noStrike" kern="0" cap="none" spc="0" normalizeH="0" baseline="0" noProof="0" dirty="0">
              <a:ln>
                <a:noFill/>
              </a:ln>
              <a:solidFill>
                <a:srgbClr val="FF0000"/>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rPr>
              <a:t>提高编程水平最关键的因素之一就是了解程序的运行时结构（</a:t>
            </a:r>
            <a:r>
              <a:rPr kumimoji="0" lang="en-US" altLang="zh-CN" sz="2800" b="0" i="0" u="none" strike="noStrike" kern="0" cap="none" spc="0" normalizeH="0" baseline="0" noProof="0" dirty="0">
                <a:ln>
                  <a:noFill/>
                </a:ln>
                <a:solidFill>
                  <a:schemeClr val="tx1"/>
                </a:solidFill>
                <a:effectLst/>
                <a:uLnTx/>
                <a:uFillTx/>
                <a:latin typeface="+mn-lt"/>
                <a:ea typeface="+mn-ea"/>
              </a:rPr>
              <a:t>run time</a:t>
            </a:r>
            <a:r>
              <a:rPr kumimoji="0" lang="zh-CN" altLang="en-US" sz="2800" b="0" i="0" u="none" strike="noStrike" kern="0" cap="none" spc="0" normalizeH="0" baseline="0" noProof="0" dirty="0">
                <a:ln>
                  <a:noFill/>
                </a:ln>
                <a:solidFill>
                  <a:schemeClr val="tx1"/>
                </a:solidFill>
                <a:effectLst/>
                <a:uLnTx/>
                <a:uFillTx/>
                <a:latin typeface="+mn-lt"/>
                <a:ea typeface="+mn-ea"/>
              </a:rPr>
              <a:t>）</a:t>
            </a:r>
            <a:endParaRPr kumimoji="0" lang="en-US" altLang="zh-CN" sz="2800"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rPr>
              <a:t>所谓运行时结构即源代码运行的时候再内存中是什么样的</a:t>
            </a:r>
            <a:endParaRPr kumimoji="0" lang="en-US" altLang="zh-CN" sz="2800" b="0" i="0" u="none" strike="noStrike" kern="0" cap="none" spc="0" normalizeH="0" baseline="0" noProof="0" dirty="0">
              <a:ln>
                <a:noFill/>
              </a:ln>
              <a:solidFill>
                <a:schemeClr val="tx1"/>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0" lang="zh-CN" altLang="en-US" sz="2800" b="0" i="0" u="none" strike="noStrike" kern="0" cap="none" spc="0" normalizeH="0" baseline="0" noProof="0" dirty="0">
                <a:ln>
                  <a:noFill/>
                </a:ln>
                <a:solidFill>
                  <a:schemeClr val="tx1"/>
                </a:solidFill>
                <a:effectLst/>
                <a:uLnTx/>
                <a:uFillTx/>
                <a:latin typeface="+mn-lt"/>
                <a:ea typeface="+mn-ea"/>
              </a:rPr>
              <a:t>只有了解自己编写的源代码的执行在内存中是什么样，才能正在写出高质量的代码！</a:t>
            </a:r>
            <a:endParaRPr kumimoji="0" lang="zh-CN" altLang="en-US" sz="2800" b="0" i="0" u="none" strike="noStrike" kern="0" cap="none" spc="0" normalizeH="0" baseline="0" noProof="0" dirty="0">
              <a:ln>
                <a:noFill/>
              </a:ln>
              <a:solidFill>
                <a:schemeClr val="tx1"/>
              </a:solidFill>
              <a:effectLst/>
              <a:uLnTx/>
              <a:uFillTx/>
              <a:latin typeface="+mn-lt"/>
              <a:ea typeface="+mn-ea"/>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3200" b="0" i="0" u="none" strike="noStrike" kern="0" cap="none" spc="0" normalizeH="0" baseline="0" noProof="0" dirty="0">
              <a:ln>
                <a:noFill/>
              </a:ln>
              <a:solidFill>
                <a:srgbClr val="000099"/>
              </a:solidFill>
              <a:effectLst/>
              <a:uLnTx/>
              <a:uFillTx/>
              <a:latin typeface="+mn-lt"/>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6627" name="Rectangle 3"/>
          <p:cNvSpPr>
            <a:spLocks noGrp="1"/>
          </p:cNvSpPr>
          <p:nvPr>
            <p:ph idx="1"/>
          </p:nvPr>
        </p:nvSpPr>
        <p:spPr>
          <a:xfrm>
            <a:off x="685800" y="1700213"/>
            <a:ext cx="7772400" cy="4968875"/>
          </a:xfrm>
          <a:ln>
            <a:solidFill>
              <a:schemeClr val="accent1">
                <a:alpha val="100000"/>
              </a:schemeClr>
            </a:solidFill>
            <a:miter lim="800000"/>
          </a:ln>
        </p:spPr>
        <p:txBody>
          <a:bodyPr vert="horz" wrap="square" lIns="91440" tIns="45720" rIns="91440" bIns="45720" anchor="t" anchorCtr="0"/>
          <a:p>
            <a:pPr marL="0" indent="0" eaLnBrk="1" hangingPunct="1">
              <a:buNone/>
            </a:pPr>
            <a:r>
              <a:rPr lang="en-US" altLang="zh-CN" sz="2400" dirty="0">
                <a:solidFill>
                  <a:srgbClr val="000099"/>
                </a:solidFill>
              </a:rPr>
              <a:t>int fun(int a, int b)</a:t>
            </a:r>
            <a:endParaRPr lang="en-US" altLang="zh-CN" sz="2400" dirty="0">
              <a:solidFill>
                <a:srgbClr val="000099"/>
              </a:solidFill>
            </a:endParaRPr>
          </a:p>
          <a:p>
            <a:pPr marL="0" indent="0" eaLnBrk="1" hangingPunct="1">
              <a:buNone/>
            </a:pPr>
            <a:r>
              <a:rPr lang="en-US" altLang="zh-CN" sz="2400" dirty="0">
                <a:solidFill>
                  <a:srgbClr val="000099"/>
                </a:solidFill>
              </a:rPr>
              <a:t>int m=10;</a:t>
            </a:r>
            <a:endParaRPr lang="en-US" altLang="zh-CN" sz="2400" dirty="0">
              <a:solidFill>
                <a:srgbClr val="000099"/>
              </a:solidFill>
            </a:endParaRPr>
          </a:p>
          <a:p>
            <a:pPr marL="0" indent="0" eaLnBrk="1" hangingPunct="1">
              <a:buNone/>
            </a:pPr>
            <a:r>
              <a:rPr lang="en-US" altLang="zh-CN" sz="2400" dirty="0">
                <a:solidFill>
                  <a:srgbClr val="000099"/>
                </a:solidFill>
              </a:rPr>
              <a:t>int main()</a:t>
            </a:r>
            <a:endParaRPr lang="en-US" altLang="zh-CN" sz="2400" dirty="0">
              <a:solidFill>
                <a:srgbClr val="000099"/>
              </a:solidFill>
            </a:endParaRPr>
          </a:p>
          <a:p>
            <a:pPr marL="0" indent="0" eaLnBrk="1" hangingPunct="1">
              <a:buNone/>
            </a:pPr>
            <a:r>
              <a:rPr lang="en-US" altLang="zh-CN" sz="2400" dirty="0">
                <a:solidFill>
                  <a:srgbClr val="000099"/>
                </a:solidFill>
              </a:rPr>
              <a:t>{int i=4; </a:t>
            </a:r>
            <a:endParaRPr lang="en-US" altLang="zh-CN" sz="2400" dirty="0">
              <a:solidFill>
                <a:srgbClr val="000099"/>
              </a:solidFill>
            </a:endParaRPr>
          </a:p>
          <a:p>
            <a:pPr marL="0" indent="0" eaLnBrk="1" hangingPunct="1">
              <a:buNone/>
            </a:pPr>
            <a:r>
              <a:rPr lang="en-US" altLang="zh-CN" sz="2400" dirty="0">
                <a:solidFill>
                  <a:srgbClr val="000099"/>
                </a:solidFill>
              </a:rPr>
              <a:t> int j=5;</a:t>
            </a:r>
            <a:endParaRPr lang="en-US" altLang="zh-CN" sz="2400" dirty="0">
              <a:solidFill>
                <a:srgbClr val="000099"/>
              </a:solidFill>
            </a:endParaRPr>
          </a:p>
          <a:p>
            <a:pPr marL="0" indent="0" eaLnBrk="1" hangingPunct="1">
              <a:buNone/>
            </a:pPr>
            <a:r>
              <a:rPr lang="en-US" altLang="zh-CN" sz="2400" dirty="0">
                <a:solidFill>
                  <a:srgbClr val="000099"/>
                </a:solidFill>
              </a:rPr>
              <a:t> m=fun(i,j);</a:t>
            </a:r>
            <a:endParaRPr lang="en-US" altLang="zh-CN" sz="2400" dirty="0">
              <a:solidFill>
                <a:srgbClr val="000099"/>
              </a:solidFill>
            </a:endParaRPr>
          </a:p>
          <a:p>
            <a:pPr marL="0" indent="0" eaLnBrk="1" hangingPunct="1">
              <a:buNone/>
            </a:pPr>
            <a:r>
              <a:rPr lang="en-US" altLang="zh-CN" sz="2400" dirty="0">
                <a:solidFill>
                  <a:srgbClr val="000099"/>
                </a:solidFill>
              </a:rPr>
              <a:t>…</a:t>
            </a:r>
            <a:endParaRPr lang="en-US" altLang="zh-CN" sz="2400" dirty="0">
              <a:solidFill>
                <a:srgbClr val="000099"/>
              </a:solidFill>
            </a:endParaRPr>
          </a:p>
          <a:p>
            <a:pPr marL="0" indent="0" eaLnBrk="1" hangingPunct="1">
              <a:buNone/>
            </a:pPr>
            <a:r>
              <a:rPr lang="en-US" altLang="zh-CN" sz="2400" dirty="0">
                <a:solidFill>
                  <a:srgbClr val="000099"/>
                </a:solidFill>
              </a:rPr>
              <a:t>}</a:t>
            </a:r>
            <a:endParaRPr lang="en-US" altLang="zh-CN" sz="2400" dirty="0">
              <a:solidFill>
                <a:srgbClr val="000099"/>
              </a:solidFill>
            </a:endParaRPr>
          </a:p>
          <a:p>
            <a:pPr marL="0" indent="0" eaLnBrk="1" hangingPunct="1">
              <a:buNone/>
            </a:pPr>
            <a:r>
              <a:rPr lang="en-US" altLang="zh-CN" sz="2400" dirty="0">
                <a:solidFill>
                  <a:srgbClr val="000099"/>
                </a:solidFill>
              </a:rPr>
              <a:t>int fun (int a, int b)</a:t>
            </a:r>
            <a:endParaRPr lang="en-US" altLang="zh-CN" sz="2400" dirty="0">
              <a:solidFill>
                <a:srgbClr val="000099"/>
              </a:solidFill>
            </a:endParaRPr>
          </a:p>
          <a:p>
            <a:pPr marL="0" indent="0" eaLnBrk="1" hangingPunct="1">
              <a:buNone/>
            </a:pPr>
            <a:r>
              <a:rPr lang="en-US" altLang="zh-CN" sz="2400" dirty="0">
                <a:solidFill>
                  <a:srgbClr val="000099"/>
                </a:solidFill>
              </a:rPr>
              <a:t>{</a:t>
            </a:r>
            <a:endParaRPr lang="en-US" altLang="zh-CN" sz="2400" dirty="0">
              <a:solidFill>
                <a:srgbClr val="000099"/>
              </a:solidFill>
            </a:endParaRPr>
          </a:p>
          <a:p>
            <a:pPr marL="0" indent="0" eaLnBrk="1" hangingPunct="1">
              <a:buNone/>
            </a:pPr>
            <a:r>
              <a:rPr lang="en-US" altLang="zh-CN" sz="2400" dirty="0">
                <a:solidFill>
                  <a:srgbClr val="000099"/>
                </a:solidFill>
              </a:rPr>
              <a:t>}</a:t>
            </a:r>
            <a:endParaRPr lang="en-US" altLang="zh-CN" sz="2400" dirty="0">
              <a:solidFill>
                <a:srgbClr val="000099"/>
              </a:solidFill>
            </a:endParaRPr>
          </a:p>
        </p:txBody>
      </p:sp>
      <p:grpSp>
        <p:nvGrpSpPr>
          <p:cNvPr id="4" name="组合 3"/>
          <p:cNvGrpSpPr/>
          <p:nvPr/>
        </p:nvGrpSpPr>
        <p:grpSpPr>
          <a:xfrm>
            <a:off x="3492500" y="2635250"/>
            <a:ext cx="4751388" cy="2520950"/>
            <a:chOff x="3491880" y="2635555"/>
            <a:chExt cx="4752528" cy="2520280"/>
          </a:xfrm>
        </p:grpSpPr>
        <p:sp>
          <p:nvSpPr>
            <p:cNvPr id="2" name="矩形 1"/>
            <p:cNvSpPr/>
            <p:nvPr/>
          </p:nvSpPr>
          <p:spPr bwMode="auto">
            <a:xfrm>
              <a:off x="4428730" y="2635555"/>
              <a:ext cx="3815678" cy="252028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dk1"/>
                  </a:solidFill>
                  <a:effectLst/>
                  <a:uLnTx/>
                  <a:uFillTx/>
                  <a:latin typeface="+mn-lt"/>
                  <a:ea typeface="+mn-ea"/>
                  <a:cs typeface="+mn-cs"/>
                </a:rPr>
                <a:t>机器指令代码</a:t>
              </a:r>
              <a:endParaRPr kumimoji="1"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dk1"/>
                  </a:solidFill>
                  <a:effectLst/>
                  <a:uLnTx/>
                  <a:uFillTx/>
                  <a:latin typeface="+mn-lt"/>
                  <a:ea typeface="+mn-ea"/>
                  <a:cs typeface="+mn-cs"/>
                </a:rPr>
                <a:t>…</a:t>
              </a:r>
              <a:endParaRPr kumimoji="1"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cs"/>
                </a:rPr>
                <a:t>55 89 E5 A1 80 80 04 08 C9</a:t>
              </a:r>
              <a:endParaRPr kumimoji="1" lang="en-US" altLang="zh-C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dk1"/>
                  </a:solidFill>
                  <a:effectLst/>
                  <a:uLnTx/>
                  <a:uFillTx/>
                  <a:latin typeface="+mn-lt"/>
                  <a:ea typeface="+mn-ea"/>
                  <a:cs typeface="+mn-cs"/>
                </a:rPr>
                <a:t>C3 55 89 E5 83 E4 F0 83 EC</a:t>
              </a:r>
              <a:endParaRPr kumimoji="1"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cs"/>
                </a:rPr>
                <a:t>….</a:t>
              </a: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26644" name="右箭头 2"/>
            <p:cNvSpPr/>
            <p:nvPr/>
          </p:nvSpPr>
          <p:spPr>
            <a:xfrm>
              <a:off x="3491880" y="3573016"/>
              <a:ext cx="648072" cy="504056"/>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7" name="组合 6"/>
          <p:cNvGrpSpPr/>
          <p:nvPr/>
        </p:nvGrpSpPr>
        <p:grpSpPr>
          <a:xfrm>
            <a:off x="3924300" y="1916113"/>
            <a:ext cx="4297363" cy="4465637"/>
            <a:chOff x="5292080" y="2204864"/>
            <a:chExt cx="4296970" cy="4464496"/>
          </a:xfrm>
        </p:grpSpPr>
        <p:sp>
          <p:nvSpPr>
            <p:cNvPr id="8" name="矩形 7"/>
            <p:cNvSpPr/>
            <p:nvPr/>
          </p:nvSpPr>
          <p:spPr bwMode="auto">
            <a:xfrm>
              <a:off x="5300017" y="3788784"/>
              <a:ext cx="2304839" cy="1007804"/>
            </a:xfrm>
            <a:prstGeom prst="rect">
              <a:avLst/>
            </a:prstGeom>
            <a:solidFill>
              <a:srgbClr val="FFFFCC"/>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9" name="矩形 8"/>
            <p:cNvSpPr/>
            <p:nvPr/>
          </p:nvSpPr>
          <p:spPr bwMode="auto">
            <a:xfrm>
              <a:off x="5300017" y="5156860"/>
              <a:ext cx="2304839" cy="360270"/>
            </a:xfrm>
            <a:prstGeom prst="rect">
              <a:avLst/>
            </a:prstGeom>
            <a:solidFill>
              <a:srgbClr val="66FF99"/>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0" name="矩形 9"/>
            <p:cNvSpPr/>
            <p:nvPr/>
          </p:nvSpPr>
          <p:spPr bwMode="auto">
            <a:xfrm>
              <a:off x="5300017" y="5517129"/>
              <a:ext cx="2304839" cy="576116"/>
            </a:xfrm>
            <a:prstGeom prst="rect">
              <a:avLst/>
            </a:prstGeom>
            <a:solidFill>
              <a:srgbClr val="66FF99"/>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cs"/>
                </a:rPr>
                <a:t>fun()</a:t>
              </a: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矩形 10"/>
            <p:cNvSpPr/>
            <p:nvPr/>
          </p:nvSpPr>
          <p:spPr bwMode="auto">
            <a:xfrm>
              <a:off x="5300017" y="6093245"/>
              <a:ext cx="2304839" cy="576115"/>
            </a:xfrm>
            <a:prstGeom prst="rect">
              <a:avLst/>
            </a:prstGeom>
            <a:solidFill>
              <a:srgbClr val="66FF99"/>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cs"/>
                </a:rPr>
                <a:t>main()</a:t>
              </a: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矩形 11"/>
            <p:cNvSpPr/>
            <p:nvPr/>
          </p:nvSpPr>
          <p:spPr bwMode="auto">
            <a:xfrm>
              <a:off x="5300017" y="2204864"/>
              <a:ext cx="2304839" cy="720541"/>
            </a:xfrm>
            <a:prstGeom prst="rect">
              <a:avLst/>
            </a:prstGeom>
            <a:solidFill>
              <a:srgbClr val="CCFFFF"/>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3" name="矩形 12"/>
            <p:cNvSpPr/>
            <p:nvPr/>
          </p:nvSpPr>
          <p:spPr bwMode="auto">
            <a:xfrm>
              <a:off x="5300017" y="2915882"/>
              <a:ext cx="2304839" cy="872902"/>
            </a:xfrm>
            <a:prstGeom prst="rect">
              <a:avLst/>
            </a:prstGeom>
            <a:solidFill>
              <a:srgbClr val="CCFFFF"/>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4" name="右大括号 13"/>
            <p:cNvSpPr/>
            <p:nvPr/>
          </p:nvSpPr>
          <p:spPr bwMode="auto">
            <a:xfrm>
              <a:off x="7604856" y="5372704"/>
              <a:ext cx="495255" cy="1296656"/>
            </a:xfrm>
            <a:prstGeom prst="righ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5" name="右大括号 14"/>
            <p:cNvSpPr/>
            <p:nvPr/>
          </p:nvSpPr>
          <p:spPr bwMode="auto">
            <a:xfrm>
              <a:off x="7604856" y="3788784"/>
              <a:ext cx="495255" cy="1368075"/>
            </a:xfrm>
            <a:prstGeom prst="righ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6" name="右大括号 15"/>
            <p:cNvSpPr/>
            <p:nvPr/>
          </p:nvSpPr>
          <p:spPr bwMode="auto">
            <a:xfrm>
              <a:off x="7596919" y="2204864"/>
              <a:ext cx="503192" cy="1439494"/>
            </a:xfrm>
            <a:prstGeom prst="righ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矩形 16"/>
            <p:cNvSpPr/>
            <p:nvPr/>
          </p:nvSpPr>
          <p:spPr bwMode="auto">
            <a:xfrm>
              <a:off x="5292080" y="4796589"/>
              <a:ext cx="2304839" cy="360271"/>
            </a:xfrm>
            <a:prstGeom prst="rect">
              <a:avLst/>
            </a:prstGeom>
            <a:solidFill>
              <a:srgbClr val="FFFFCC"/>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uLnTx/>
                  <a:uFillTx/>
                  <a:latin typeface="+mn-lt"/>
                  <a:ea typeface="+mn-ea"/>
                  <a:cs typeface="+mn-cs"/>
                </a:rPr>
                <a:t>m=10</a:t>
              </a:r>
              <a:endParaRPr kumimoji="1"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26640" name="矩形 17"/>
            <p:cNvSpPr/>
            <p:nvPr/>
          </p:nvSpPr>
          <p:spPr>
            <a:xfrm>
              <a:off x="8112163" y="5805264"/>
              <a:ext cx="1467068"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指令代码区</a:t>
              </a:r>
              <a:endParaRPr lang="zh-CN" altLang="en-US" sz="2000" dirty="0"/>
            </a:p>
          </p:txBody>
        </p:sp>
        <p:sp>
          <p:nvSpPr>
            <p:cNvPr id="26641" name="矩形 18"/>
            <p:cNvSpPr/>
            <p:nvPr/>
          </p:nvSpPr>
          <p:spPr>
            <a:xfrm>
              <a:off x="8121982" y="4422303"/>
              <a:ext cx="1467068"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静态数据区</a:t>
              </a:r>
              <a:endParaRPr lang="zh-CN" altLang="en-US" sz="2000" dirty="0"/>
            </a:p>
          </p:txBody>
        </p:sp>
        <p:sp>
          <p:nvSpPr>
            <p:cNvPr id="26642" name="矩形 19"/>
            <p:cNvSpPr/>
            <p:nvPr/>
          </p:nvSpPr>
          <p:spPr>
            <a:xfrm>
              <a:off x="8112162" y="2694111"/>
              <a:ext cx="1467068" cy="40011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动态数据区</a:t>
              </a:r>
              <a:endParaRPr lang="zh-CN" alt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674" name="图片 4"/>
          <p:cNvPicPr>
            <a:picLocks noChangeAspect="1"/>
          </p:cNvPicPr>
          <p:nvPr/>
        </p:nvPicPr>
        <p:blipFill>
          <a:blip r:embed="rId1"/>
          <a:stretch>
            <a:fillRect/>
          </a:stretch>
        </p:blipFill>
        <p:spPr>
          <a:xfrm>
            <a:off x="2000250" y="0"/>
            <a:ext cx="5143500" cy="685800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8675" name="Rectangle 3"/>
          <p:cNvSpPr>
            <a:spLocks noGrp="1" noChangeArrowheads="1"/>
          </p:cNvSpPr>
          <p:nvPr>
            <p:ph idx="1"/>
          </p:nvPr>
        </p:nvSpPr>
        <p:spPr>
          <a:xfrm>
            <a:off x="41275" y="1981200"/>
            <a:ext cx="9102725" cy="4616450"/>
          </a:xfrm>
          <a:ln>
            <a:solidFill>
              <a:schemeClr val="accent1"/>
            </a:solidFill>
            <a:miter lim="800000"/>
          </a:ln>
        </p:spPr>
        <p:txBody>
          <a:bodyPr vert="horz" wrap="square" lIns="91440" tIns="45720" rIns="91440" bIns="45720" numCol="1" anchor="t" anchorCtr="0" compatLnSpc="1"/>
          <a:lstStyle/>
          <a:p>
            <a:pPr marL="514350" marR="0" lvl="0" indent="-514350" algn="l" defTabSz="914400" rtl="0" eaLnBrk="1" fontAlgn="base" latinLnBrk="0" hangingPunct="1">
              <a:lnSpc>
                <a:spcPct val="100000"/>
              </a:lnSpc>
              <a:spcBef>
                <a:spcPct val="20000"/>
              </a:spcBef>
              <a:spcAft>
                <a:spcPct val="0"/>
              </a:spcAft>
              <a:buClrTx/>
              <a:buSzTx/>
              <a:buFont typeface="+mj-ea"/>
              <a:buAutoNum type="circleNumDbPlain" startAt="2"/>
              <a:defRPr/>
            </a:pPr>
            <a:r>
              <a:rPr kumimoji="0" lang="zh-CN" altLang="en-US" sz="3200" b="0" i="0" u="none" strike="noStrike" kern="0" cap="none" spc="0" normalizeH="0" baseline="0" noProof="0" dirty="0">
                <a:ln>
                  <a:noFill/>
                </a:ln>
                <a:solidFill>
                  <a:srgbClr val="FF0000"/>
                </a:solidFill>
                <a:effectLst/>
                <a:uLnTx/>
                <a:uFillTx/>
                <a:latin typeface="+mn-lt"/>
                <a:ea typeface="+mn-ea"/>
                <a:cs typeface="+mn-cs"/>
              </a:rPr>
              <a:t>程序实现和理论两个层面</a:t>
            </a:r>
            <a:endParaRPr kumimoji="0" lang="en-US" altLang="zh-CN" sz="32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3200" b="0" i="0" u="none" strike="noStrike" kern="0" cap="none" spc="0" normalizeH="0" baseline="0" noProof="0" dirty="0">
              <a:ln>
                <a:noFill/>
              </a:ln>
              <a:solidFill>
                <a:srgbClr val="000099"/>
              </a:solidFill>
              <a:effectLst/>
              <a:uLnTx/>
              <a:uFillTx/>
              <a:latin typeface="+mn-lt"/>
              <a:ea typeface="+mn-ea"/>
              <a:cs typeface="+mn-cs"/>
            </a:endParaRPr>
          </a:p>
        </p:txBody>
      </p:sp>
      <p:sp>
        <p:nvSpPr>
          <p:cNvPr id="29700" name="矩形 1"/>
          <p:cNvSpPr/>
          <p:nvPr/>
        </p:nvSpPr>
        <p:spPr>
          <a:xfrm>
            <a:off x="396875" y="3095625"/>
            <a:ext cx="9540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源程序</a:t>
            </a:r>
            <a:endParaRPr lang="zh-CN" altLang="en-US" sz="2000" dirty="0"/>
          </a:p>
        </p:txBody>
      </p:sp>
      <p:sp>
        <p:nvSpPr>
          <p:cNvPr id="29701" name="矩形 2"/>
          <p:cNvSpPr/>
          <p:nvPr/>
        </p:nvSpPr>
        <p:spPr>
          <a:xfrm>
            <a:off x="468313" y="4078288"/>
            <a:ext cx="19446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语言</a:t>
            </a:r>
            <a:endParaRPr lang="en-US" altLang="zh-CN" sz="2000" dirty="0"/>
          </a:p>
          <a:p>
            <a:pPr marL="0" lvl="0" indent="0" eaLnBrk="1" hangingPunct="1">
              <a:spcBef>
                <a:spcPct val="0"/>
              </a:spcBef>
              <a:buNone/>
            </a:pPr>
            <a:r>
              <a:rPr lang="en-US" altLang="zh-CN" sz="2000" dirty="0"/>
              <a:t>(</a:t>
            </a:r>
            <a:r>
              <a:rPr lang="zh-CN" altLang="en-US" sz="2000" dirty="0"/>
              <a:t>正则文法</a:t>
            </a:r>
            <a:r>
              <a:rPr lang="en-US" altLang="zh-CN" sz="2000" dirty="0"/>
              <a:t>)</a:t>
            </a:r>
            <a:endParaRPr lang="zh-CN" altLang="en-US" sz="2000" dirty="0"/>
          </a:p>
        </p:txBody>
      </p:sp>
      <p:sp>
        <p:nvSpPr>
          <p:cNvPr id="29702" name="矩形 5"/>
          <p:cNvSpPr/>
          <p:nvPr/>
        </p:nvSpPr>
        <p:spPr>
          <a:xfrm>
            <a:off x="387350" y="5446713"/>
            <a:ext cx="210661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词法分析器</a:t>
            </a:r>
            <a:endParaRPr lang="en-US" altLang="zh-CN" sz="2000" dirty="0"/>
          </a:p>
          <a:p>
            <a:pPr marL="0" lvl="0" indent="0" eaLnBrk="1" hangingPunct="1">
              <a:spcBef>
                <a:spcPct val="0"/>
              </a:spcBef>
              <a:buNone/>
            </a:pPr>
            <a:r>
              <a:rPr lang="en-US" altLang="zh-CN" sz="2000" dirty="0"/>
              <a:t>(</a:t>
            </a:r>
            <a:r>
              <a:rPr lang="zh-CN" altLang="en-US" sz="2000" dirty="0"/>
              <a:t>有限自动机</a:t>
            </a:r>
            <a:r>
              <a:rPr lang="en-US" altLang="zh-CN" sz="2000" dirty="0"/>
              <a:t>)</a:t>
            </a:r>
            <a:endParaRPr lang="zh-CN" altLang="en-US" sz="2000" dirty="0"/>
          </a:p>
        </p:txBody>
      </p:sp>
      <p:sp>
        <p:nvSpPr>
          <p:cNvPr id="29703" name="矩形 8"/>
          <p:cNvSpPr/>
          <p:nvPr/>
        </p:nvSpPr>
        <p:spPr>
          <a:xfrm>
            <a:off x="2260600" y="3070225"/>
            <a:ext cx="9540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源程序</a:t>
            </a:r>
            <a:endParaRPr lang="zh-CN" altLang="en-US" sz="2000" dirty="0"/>
          </a:p>
        </p:txBody>
      </p:sp>
      <p:sp>
        <p:nvSpPr>
          <p:cNvPr id="29704" name="矩形 9"/>
          <p:cNvSpPr/>
          <p:nvPr/>
        </p:nvSpPr>
        <p:spPr>
          <a:xfrm>
            <a:off x="2124075" y="4006850"/>
            <a:ext cx="2224088" cy="706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抽象语法树</a:t>
            </a:r>
            <a:endParaRPr lang="en-US" altLang="zh-CN" sz="2000" dirty="0"/>
          </a:p>
          <a:p>
            <a:pPr marL="0" lvl="0" indent="0" eaLnBrk="1" hangingPunct="1">
              <a:spcBef>
                <a:spcPct val="0"/>
              </a:spcBef>
              <a:buNone/>
            </a:pPr>
            <a:r>
              <a:rPr lang="en-US" altLang="zh-CN" sz="2000" dirty="0"/>
              <a:t>(</a:t>
            </a:r>
            <a:r>
              <a:rPr lang="zh-CN" altLang="en-US" sz="2000" dirty="0"/>
              <a:t>上下文无关文法</a:t>
            </a:r>
            <a:r>
              <a:rPr lang="en-US" altLang="zh-CN" sz="2000" dirty="0"/>
              <a:t>)</a:t>
            </a:r>
            <a:endParaRPr lang="zh-CN" altLang="en-US" sz="2000" dirty="0"/>
          </a:p>
        </p:txBody>
      </p:sp>
      <p:sp>
        <p:nvSpPr>
          <p:cNvPr id="29705" name="矩形 10"/>
          <p:cNvSpPr/>
          <p:nvPr/>
        </p:nvSpPr>
        <p:spPr>
          <a:xfrm>
            <a:off x="2251075" y="5419725"/>
            <a:ext cx="210661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语法分析器</a:t>
            </a:r>
            <a:endParaRPr lang="en-US" altLang="zh-CN" sz="2000" dirty="0"/>
          </a:p>
          <a:p>
            <a:pPr marL="0" lvl="0" indent="0" eaLnBrk="1" hangingPunct="1">
              <a:spcBef>
                <a:spcPct val="0"/>
              </a:spcBef>
              <a:buNone/>
            </a:pPr>
            <a:r>
              <a:rPr lang="en-US" altLang="zh-CN" sz="2000" dirty="0"/>
              <a:t>(</a:t>
            </a:r>
            <a:r>
              <a:rPr lang="zh-CN" altLang="en-US" sz="2000" dirty="0"/>
              <a:t>下推自动机</a:t>
            </a:r>
            <a:r>
              <a:rPr lang="en-US" altLang="zh-CN" sz="2000" dirty="0"/>
              <a:t>)</a:t>
            </a:r>
            <a:endParaRPr lang="zh-CN" altLang="en-US" sz="2000" dirty="0"/>
          </a:p>
        </p:txBody>
      </p:sp>
      <p:sp>
        <p:nvSpPr>
          <p:cNvPr id="29706" name="矩形 11"/>
          <p:cNvSpPr/>
          <p:nvPr/>
        </p:nvSpPr>
        <p:spPr>
          <a:xfrm>
            <a:off x="4492625" y="3070225"/>
            <a:ext cx="120967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中间程序</a:t>
            </a:r>
            <a:endParaRPr lang="zh-CN" altLang="en-US" sz="2000" dirty="0"/>
          </a:p>
        </p:txBody>
      </p:sp>
      <p:sp>
        <p:nvSpPr>
          <p:cNvPr id="29707" name="矩形 12"/>
          <p:cNvSpPr/>
          <p:nvPr/>
        </p:nvSpPr>
        <p:spPr>
          <a:xfrm>
            <a:off x="4564063" y="4051300"/>
            <a:ext cx="19446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中间语言语言</a:t>
            </a:r>
            <a:endParaRPr lang="en-US" altLang="zh-CN" sz="2000" dirty="0"/>
          </a:p>
          <a:p>
            <a:pPr marL="0" lvl="0" indent="0" eaLnBrk="1" hangingPunct="1">
              <a:spcBef>
                <a:spcPct val="0"/>
              </a:spcBef>
              <a:buNone/>
            </a:pPr>
            <a:endParaRPr lang="zh-CN" altLang="en-US" sz="2000" dirty="0"/>
          </a:p>
        </p:txBody>
      </p:sp>
      <p:sp>
        <p:nvSpPr>
          <p:cNvPr id="29708" name="矩形 13"/>
          <p:cNvSpPr/>
          <p:nvPr/>
        </p:nvSpPr>
        <p:spPr>
          <a:xfrm>
            <a:off x="4483100" y="5419725"/>
            <a:ext cx="2106613"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转换器</a:t>
            </a:r>
            <a:endParaRPr lang="en-US" altLang="zh-CN" sz="2000" dirty="0"/>
          </a:p>
          <a:p>
            <a:pPr marL="0" lvl="0" indent="0" eaLnBrk="1" hangingPunct="1">
              <a:spcBef>
                <a:spcPct val="0"/>
              </a:spcBef>
              <a:buNone/>
            </a:pPr>
            <a:r>
              <a:rPr lang="en-US" altLang="zh-CN" sz="2000" dirty="0"/>
              <a:t>(</a:t>
            </a:r>
            <a:r>
              <a:rPr lang="zh-CN" altLang="en-US" sz="2000" dirty="0"/>
              <a:t>虚拟机</a:t>
            </a:r>
            <a:r>
              <a:rPr lang="en-US" altLang="zh-CN" sz="2000" dirty="0"/>
              <a:t>)</a:t>
            </a:r>
            <a:endParaRPr lang="zh-CN" altLang="en-US" sz="2000" dirty="0"/>
          </a:p>
        </p:txBody>
      </p:sp>
      <p:sp>
        <p:nvSpPr>
          <p:cNvPr id="29709" name="矩形 14"/>
          <p:cNvSpPr/>
          <p:nvPr/>
        </p:nvSpPr>
        <p:spPr>
          <a:xfrm>
            <a:off x="6796088" y="3070225"/>
            <a:ext cx="2306637"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汇编程序</a:t>
            </a:r>
            <a:r>
              <a:rPr lang="en-US" altLang="zh-CN" sz="2000" dirty="0"/>
              <a:t>/</a:t>
            </a:r>
            <a:r>
              <a:rPr lang="zh-CN" altLang="en-US" sz="2000" dirty="0"/>
              <a:t>机器程序</a:t>
            </a:r>
            <a:endParaRPr lang="zh-CN" altLang="en-US" sz="2000" dirty="0"/>
          </a:p>
        </p:txBody>
      </p:sp>
      <p:sp>
        <p:nvSpPr>
          <p:cNvPr id="29710" name="矩形 15"/>
          <p:cNvSpPr/>
          <p:nvPr/>
        </p:nvSpPr>
        <p:spPr>
          <a:xfrm>
            <a:off x="6869113" y="4051300"/>
            <a:ext cx="2455862"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汇编语言</a:t>
            </a:r>
            <a:r>
              <a:rPr lang="en-US" altLang="zh-CN" sz="2000" dirty="0"/>
              <a:t>/</a:t>
            </a:r>
            <a:r>
              <a:rPr lang="zh-CN" altLang="en-US" sz="2000" dirty="0"/>
              <a:t>机器指令</a:t>
            </a:r>
            <a:endParaRPr lang="en-US" altLang="zh-CN" sz="2000" dirty="0"/>
          </a:p>
        </p:txBody>
      </p:sp>
      <p:sp>
        <p:nvSpPr>
          <p:cNvPr id="29711" name="矩形 16"/>
          <p:cNvSpPr/>
          <p:nvPr/>
        </p:nvSpPr>
        <p:spPr>
          <a:xfrm>
            <a:off x="6788150" y="5419725"/>
            <a:ext cx="2105025"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执行器</a:t>
            </a:r>
            <a:endParaRPr lang="en-US" altLang="zh-CN" sz="2000" dirty="0"/>
          </a:p>
          <a:p>
            <a:pPr marL="0" lvl="0" indent="0" eaLnBrk="1" hangingPunct="1">
              <a:spcBef>
                <a:spcPct val="0"/>
              </a:spcBef>
              <a:buNone/>
            </a:pPr>
            <a:r>
              <a:rPr lang="en-US" altLang="zh-CN" sz="2000" dirty="0"/>
              <a:t>(CPU)</a:t>
            </a:r>
            <a:endParaRPr lang="zh-CN" altLang="en-US" sz="2000" dirty="0"/>
          </a:p>
        </p:txBody>
      </p:sp>
      <p:cxnSp>
        <p:nvCxnSpPr>
          <p:cNvPr id="29712" name="直接连接符 7"/>
          <p:cNvCxnSpPr/>
          <p:nvPr/>
        </p:nvCxnSpPr>
        <p:spPr>
          <a:xfrm>
            <a:off x="468313" y="3789363"/>
            <a:ext cx="8569325" cy="0"/>
          </a:xfrm>
          <a:prstGeom prst="line">
            <a:avLst/>
          </a:prstGeom>
          <a:ln w="9525" cap="flat" cmpd="sng">
            <a:solidFill>
              <a:schemeClr val="tx1"/>
            </a:solidFill>
            <a:prstDash val="solid"/>
            <a:headEnd type="none" w="med" len="med"/>
            <a:tailEnd type="none" w="med" len="med"/>
          </a:ln>
        </p:spPr>
      </p:cxnSp>
      <p:cxnSp>
        <p:nvCxnSpPr>
          <p:cNvPr id="29713" name="直接连接符 18"/>
          <p:cNvCxnSpPr/>
          <p:nvPr/>
        </p:nvCxnSpPr>
        <p:spPr>
          <a:xfrm>
            <a:off x="396875" y="5157788"/>
            <a:ext cx="8640763" cy="0"/>
          </a:xfrm>
          <a:prstGeom prst="line">
            <a:avLst/>
          </a:prstGeom>
          <a:ln w="9525" cap="flat" cmpd="sng">
            <a:solidFill>
              <a:schemeClr val="tx1"/>
            </a:solidFill>
            <a:prstDash val="solid"/>
            <a:headEnd type="none" w="med" len="med"/>
            <a:tailEnd type="none" w="med" len="med"/>
          </a:ln>
        </p:spPr>
      </p:cxnSp>
      <p:cxnSp>
        <p:nvCxnSpPr>
          <p:cNvPr id="29714" name="直接连接符 20"/>
          <p:cNvCxnSpPr/>
          <p:nvPr/>
        </p:nvCxnSpPr>
        <p:spPr>
          <a:xfrm>
            <a:off x="2052638" y="2997200"/>
            <a:ext cx="0" cy="3384550"/>
          </a:xfrm>
          <a:prstGeom prst="line">
            <a:avLst/>
          </a:prstGeom>
          <a:ln w="9525" cap="flat" cmpd="sng">
            <a:solidFill>
              <a:schemeClr val="tx1"/>
            </a:solidFill>
            <a:prstDash val="dash"/>
            <a:headEnd type="none" w="med" len="med"/>
            <a:tailEnd type="none" w="med" len="med"/>
          </a:ln>
        </p:spPr>
      </p:cxnSp>
      <p:cxnSp>
        <p:nvCxnSpPr>
          <p:cNvPr id="29715" name="直接连接符 23"/>
          <p:cNvCxnSpPr/>
          <p:nvPr/>
        </p:nvCxnSpPr>
        <p:spPr>
          <a:xfrm>
            <a:off x="4357688" y="2997200"/>
            <a:ext cx="0" cy="3384550"/>
          </a:xfrm>
          <a:prstGeom prst="line">
            <a:avLst/>
          </a:prstGeom>
          <a:ln w="9525" cap="flat" cmpd="sng">
            <a:solidFill>
              <a:schemeClr val="tx1"/>
            </a:solidFill>
            <a:prstDash val="dash"/>
            <a:headEnd type="none" w="med" len="med"/>
            <a:tailEnd type="none" w="med" len="med"/>
          </a:ln>
        </p:spPr>
      </p:cxnSp>
      <p:cxnSp>
        <p:nvCxnSpPr>
          <p:cNvPr id="29716" name="直接连接符 24"/>
          <p:cNvCxnSpPr/>
          <p:nvPr/>
        </p:nvCxnSpPr>
        <p:spPr>
          <a:xfrm>
            <a:off x="6589713" y="2997200"/>
            <a:ext cx="0" cy="3384550"/>
          </a:xfrm>
          <a:prstGeom prst="line">
            <a:avLst/>
          </a:prstGeom>
          <a:ln w="9525" cap="flat" cmpd="sng">
            <a:solidFill>
              <a:schemeClr val="tx1"/>
            </a:solidFill>
            <a:prstDash val="dash"/>
            <a:headEnd type="none" w="med" len="med"/>
            <a:tailEnd type="none" w="med" len="med"/>
          </a:ln>
        </p:spPr>
      </p:cxnSp>
      <p:sp>
        <p:nvSpPr>
          <p:cNvPr id="29717" name="矩形 21"/>
          <p:cNvSpPr/>
          <p:nvPr/>
        </p:nvSpPr>
        <p:spPr>
          <a:xfrm>
            <a:off x="36513" y="4435475"/>
            <a:ext cx="701675"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FF0000"/>
                </a:solidFill>
              </a:rPr>
              <a:t>理</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论</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层</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面</a:t>
            </a:r>
            <a:endParaRPr lang="zh-CN" altLang="en-US" sz="2000" dirty="0">
              <a:solidFill>
                <a:srgbClr val="FF0000"/>
              </a:solidFill>
            </a:endParaRPr>
          </a:p>
        </p:txBody>
      </p:sp>
      <p:sp>
        <p:nvSpPr>
          <p:cNvPr id="29718" name="矩形 22"/>
          <p:cNvSpPr/>
          <p:nvPr/>
        </p:nvSpPr>
        <p:spPr>
          <a:xfrm>
            <a:off x="41275" y="2427288"/>
            <a:ext cx="854075" cy="13239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solidFill>
                  <a:srgbClr val="FF0000"/>
                </a:solidFill>
              </a:rPr>
              <a:t>程</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序</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层</a:t>
            </a:r>
            <a:endParaRPr lang="en-US" altLang="zh-CN" sz="2000" dirty="0">
              <a:solidFill>
                <a:srgbClr val="FF0000"/>
              </a:solidFill>
            </a:endParaRPr>
          </a:p>
          <a:p>
            <a:pPr marL="0" lvl="0" indent="0" eaLnBrk="1" hangingPunct="1">
              <a:spcBef>
                <a:spcPct val="0"/>
              </a:spcBef>
              <a:buNone/>
            </a:pPr>
            <a:r>
              <a:rPr lang="zh-CN" altLang="en-US" sz="2000" dirty="0">
                <a:solidFill>
                  <a:srgbClr val="FF0000"/>
                </a:solidFill>
              </a:rPr>
              <a:t>面</a:t>
            </a:r>
            <a:endParaRPr lang="zh-CN" altLang="en-US" sz="2000" dirty="0">
              <a:solidFill>
                <a:srgbClr val="FF0000"/>
              </a:solidFill>
            </a:endParaRPr>
          </a:p>
        </p:txBody>
      </p:sp>
      <p:sp>
        <p:nvSpPr>
          <p:cNvPr id="29719" name="下箭头 27"/>
          <p:cNvSpPr/>
          <p:nvPr/>
        </p:nvSpPr>
        <p:spPr>
          <a:xfrm>
            <a:off x="973138" y="4786313"/>
            <a:ext cx="215900" cy="660400"/>
          </a:xfrm>
          <a:prstGeom prst="downArrow">
            <a:avLst>
              <a:gd name="adj1" fmla="val 50000"/>
              <a:gd name="adj2" fmla="val 50003"/>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9720" name="矩形 28"/>
          <p:cNvSpPr/>
          <p:nvPr/>
        </p:nvSpPr>
        <p:spPr>
          <a:xfrm>
            <a:off x="1233488" y="4884738"/>
            <a:ext cx="582612"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t>Lex</a:t>
            </a:r>
            <a:endParaRPr lang="zh-CN" altLang="en-US" sz="2000" dirty="0"/>
          </a:p>
        </p:txBody>
      </p:sp>
      <p:sp>
        <p:nvSpPr>
          <p:cNvPr id="29721" name="下箭头 31"/>
          <p:cNvSpPr/>
          <p:nvPr/>
        </p:nvSpPr>
        <p:spPr>
          <a:xfrm>
            <a:off x="3122613" y="4797425"/>
            <a:ext cx="215900" cy="660400"/>
          </a:xfrm>
          <a:prstGeom prst="downArrow">
            <a:avLst>
              <a:gd name="adj1" fmla="val 50000"/>
              <a:gd name="adj2" fmla="val 50003"/>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29722" name="矩形 32"/>
          <p:cNvSpPr/>
          <p:nvPr/>
        </p:nvSpPr>
        <p:spPr>
          <a:xfrm>
            <a:off x="3382963" y="4897438"/>
            <a:ext cx="68580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dirty="0">
                <a:solidFill>
                  <a:srgbClr val="FF0000"/>
                </a:solidFill>
              </a:rPr>
              <a:t>Yacc</a:t>
            </a:r>
            <a:endParaRPr lang="zh-CN" altLang="en-US" sz="2000" dirty="0">
              <a:solidFill>
                <a:srgbClr val="FF0000"/>
              </a:solidFill>
            </a:endParaRPr>
          </a:p>
        </p:txBody>
      </p:sp>
      <p:sp>
        <p:nvSpPr>
          <p:cNvPr id="36" name="矩形 35"/>
          <p:cNvSpPr/>
          <p:nvPr/>
        </p:nvSpPr>
        <p:spPr>
          <a:xfrm>
            <a:off x="2476500" y="4779963"/>
            <a:ext cx="646113" cy="64611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rPr>
              <a:t>手动</a:t>
            </a:r>
            <a:endParaRPr kumimoji="1" lang="en-US" altLang="zh-CN"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rPr>
              <a:t>实现</a:t>
            </a:r>
            <a:endPar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endParaRPr>
          </a:p>
        </p:txBody>
      </p:sp>
      <p:sp>
        <p:nvSpPr>
          <p:cNvPr id="37" name="矩形 36"/>
          <p:cNvSpPr/>
          <p:nvPr/>
        </p:nvSpPr>
        <p:spPr>
          <a:xfrm>
            <a:off x="396875" y="4835525"/>
            <a:ext cx="646113" cy="64611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rPr>
              <a:t>手动</a:t>
            </a:r>
            <a:endParaRPr kumimoji="1" lang="en-US" altLang="zh-CN"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rPr>
              <a:t>实现</a:t>
            </a:r>
            <a:endParaRPr kumimoji="1" lang="zh-CN" altLang="en-US" sz="2400" b="0" i="0" u="none" strike="noStrike" kern="1200" cap="none" spc="0" normalizeH="0" baseline="0" noProof="0" dirty="0">
              <a:ln>
                <a:noFill/>
              </a:ln>
              <a:solidFill>
                <a:schemeClr val="accent6">
                  <a:lumMod val="60000"/>
                  <a:lumOff val="40000"/>
                </a:schemeClr>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30723" name="Rectangle 3"/>
          <p:cNvSpPr>
            <a:spLocks noGrp="1"/>
          </p:cNvSpPr>
          <p:nvPr>
            <p:ph idx="1"/>
          </p:nvPr>
        </p:nvSpPr>
        <p:spPr>
          <a:ln>
            <a:solidFill>
              <a:schemeClr val="accent1">
                <a:alpha val="100000"/>
              </a:schemeClr>
            </a:solidFill>
            <a:miter lim="800000"/>
          </a:ln>
        </p:spPr>
        <p:txBody>
          <a:bodyPr vert="horz" wrap="square" lIns="91440" tIns="45720" rIns="91440" bIns="45720" anchor="t" anchorCtr="0"/>
          <a:p>
            <a:pPr marL="514350" indent="-514350" eaLnBrk="1" hangingPunct="1">
              <a:buFont typeface="宋体" panose="02010600030101010101" pitchFamily="2" charset="-122"/>
              <a:buAutoNum type="circleNumDbPlain" startAt="3"/>
            </a:pPr>
            <a:r>
              <a:rPr lang="zh-CN" altLang="en-US" dirty="0">
                <a:solidFill>
                  <a:srgbClr val="FF0000"/>
                </a:solidFill>
              </a:rPr>
              <a:t>结合软件工程的领域知识</a:t>
            </a:r>
            <a:endParaRPr lang="en-US" altLang="zh-CN" dirty="0">
              <a:solidFill>
                <a:srgbClr val="FF0000"/>
              </a:solidFill>
            </a:endParaRPr>
          </a:p>
          <a:p>
            <a:pPr lvl="1" eaLnBrk="1" hangingPunct="1"/>
            <a:r>
              <a:rPr lang="zh-CN" altLang="en-US" dirty="0">
                <a:solidFill>
                  <a:srgbClr val="000099"/>
                </a:solidFill>
              </a:rPr>
              <a:t>航空航天领域的高</a:t>
            </a:r>
            <a:r>
              <a:rPr lang="zh-CN" altLang="en-US" dirty="0">
                <a:solidFill>
                  <a:srgbClr val="000099"/>
                </a:solidFill>
              </a:rPr>
              <a:t>安全软件</a:t>
            </a:r>
            <a:endParaRPr lang="en-US" altLang="zh-CN" dirty="0">
              <a:solidFill>
                <a:srgbClr val="000099"/>
              </a:solidFill>
            </a:endParaRPr>
          </a:p>
          <a:p>
            <a:pPr lvl="1" eaLnBrk="1" hangingPunct="1"/>
            <a:r>
              <a:rPr lang="zh-CN" altLang="en-US" dirty="0">
                <a:solidFill>
                  <a:srgbClr val="000099"/>
                </a:solidFill>
              </a:rPr>
              <a:t>软件</a:t>
            </a:r>
            <a:r>
              <a:rPr lang="zh-CN" altLang="en-US" dirty="0">
                <a:solidFill>
                  <a:srgbClr val="000099"/>
                </a:solidFill>
              </a:rPr>
              <a:t>形式化验证与测试</a:t>
            </a:r>
            <a:endParaRPr lang="en-US" altLang="zh-CN" dirty="0">
              <a:solidFill>
                <a:srgbClr val="000099"/>
              </a:solidFill>
            </a:endParaRPr>
          </a:p>
          <a:p>
            <a:pPr lvl="1" eaLnBrk="1" hangingPunct="1"/>
            <a:r>
              <a:rPr lang="zh-CN" altLang="en-US" dirty="0">
                <a:solidFill>
                  <a:srgbClr val="000099"/>
                </a:solidFill>
              </a:rPr>
              <a:t>安全关键智能软件</a:t>
            </a:r>
            <a:endParaRPr lang="en-US" altLang="zh-CN" dirty="0">
              <a:solidFill>
                <a:srgbClr val="000099"/>
              </a:solidFill>
            </a:endParaRPr>
          </a:p>
          <a:p>
            <a:pPr lvl="1" eaLnBrk="1" hangingPunct="1"/>
            <a:r>
              <a:rPr lang="zh-CN" altLang="en-US" dirty="0">
                <a:solidFill>
                  <a:srgbClr val="000099"/>
                </a:solidFill>
              </a:rPr>
              <a:t>神经网络可靠性、大模型</a:t>
            </a:r>
            <a:endParaRPr lang="en-US" altLang="zh-CN" dirty="0">
              <a:solidFill>
                <a:srgbClr val="000099"/>
              </a:solidFill>
            </a:endParaRPr>
          </a:p>
          <a:p>
            <a:pPr lvl="1" eaLnBrk="1" hangingPunct="1"/>
            <a:r>
              <a:rPr lang="zh-CN" altLang="en-US" dirty="0">
                <a:solidFill>
                  <a:srgbClr val="000099"/>
                </a:solidFill>
              </a:rPr>
              <a:t>欢迎同学尽早加入我们的课题组！</a:t>
            </a:r>
            <a:endParaRPr lang="en-US" altLang="zh-CN" dirty="0">
              <a:solidFill>
                <a:srgbClr val="000099"/>
              </a:solidFill>
            </a:endParaRPr>
          </a:p>
        </p:txBody>
      </p:sp>
      <p:pic>
        <p:nvPicPr>
          <p:cNvPr id="31746" name="Picture 2"/>
          <p:cNvPicPr>
            <a:picLocks noChangeAspect="1"/>
          </p:cNvPicPr>
          <p:nvPr/>
        </p:nvPicPr>
        <p:blipFill>
          <a:blip r:embed="rId1"/>
          <a:stretch>
            <a:fillRect/>
          </a:stretch>
        </p:blipFill>
        <p:spPr>
          <a:xfrm>
            <a:off x="755650" y="1628458"/>
            <a:ext cx="6616700" cy="4370387"/>
          </a:xfrm>
          <a:prstGeom prst="rect">
            <a:avLst/>
          </a:prstGeom>
          <a:noFill/>
          <a:ln w="9525">
            <a:noFill/>
          </a:ln>
        </p:spPr>
      </p:pic>
      <p:pic>
        <p:nvPicPr>
          <p:cNvPr id="3" name="图片 2"/>
          <p:cNvPicPr>
            <a:picLocks noChangeAspect="1"/>
          </p:cNvPicPr>
          <p:nvPr/>
        </p:nvPicPr>
        <p:blipFill>
          <a:blip r:embed="rId2"/>
          <a:stretch>
            <a:fillRect/>
          </a:stretch>
        </p:blipFill>
        <p:spPr>
          <a:xfrm>
            <a:off x="1442403" y="1752600"/>
            <a:ext cx="6257925" cy="44196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down)">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标题 1"/>
          <p:cNvSpPr>
            <a:spLocks noGrp="1"/>
          </p:cNvSpPr>
          <p:nvPr>
            <p:ph type="title"/>
          </p:nvPr>
        </p:nvSpPr>
        <p:spPr>
          <a:xfrm>
            <a:off x="685800" y="260350"/>
            <a:ext cx="7772400" cy="1143000"/>
          </a:xfrm>
        </p:spPr>
        <p:txBody>
          <a:bodyPr vert="horz" wrap="square" lIns="91440" tIns="45720" rIns="91440" bIns="45720" anchor="ctr" anchorCtr="0"/>
          <a:p>
            <a:r>
              <a:rPr lang="zh-CN" altLang="en-US" dirty="0"/>
              <a:t>课程主要特色</a:t>
            </a:r>
            <a:endParaRPr lang="zh-CN" altLang="en-US" dirty="0"/>
          </a:p>
        </p:txBody>
      </p:sp>
      <p:sp>
        <p:nvSpPr>
          <p:cNvPr id="3" name="内容占位符 2"/>
          <p:cNvSpPr>
            <a:spLocks noGrp="1"/>
          </p:cNvSpPr>
          <p:nvPr>
            <p:ph idx="1"/>
          </p:nvPr>
        </p:nvSpPr>
        <p:spPr>
          <a:xfrm>
            <a:off x="457200" y="1268413"/>
            <a:ext cx="8229600" cy="5502275"/>
          </a:xfrm>
        </p:spPr>
        <p:txBody>
          <a:bodyPr vert="horz" wrap="square" lIns="91440" tIns="45720" rIns="91440" bIns="45720" numCol="1" anchor="t" anchorCtr="0" compatLnSpc="1">
            <a:normAutofit fontScale="70000" lnSpcReduction="20000"/>
          </a:body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ü"/>
              <a:defRPr/>
            </a:pPr>
            <a:r>
              <a:rPr kumimoji="1" lang="zh-CN" altLang="en-US" sz="3200" b="1" i="0" u="none" strike="noStrike" kern="0" cap="none" spc="0" normalizeH="0" baseline="0" noProof="1">
                <a:ln>
                  <a:noFill/>
                </a:ln>
                <a:solidFill>
                  <a:srgbClr val="FF0000"/>
                </a:solidFill>
                <a:effectLst/>
                <a:uLnTx/>
                <a:uFillTx/>
                <a:latin typeface="+mn-lt"/>
                <a:ea typeface="+mn-ea"/>
                <a:cs typeface="+mn-cs"/>
              </a:rPr>
              <a:t>凝练和重构教学主线</a:t>
            </a:r>
            <a:r>
              <a:rPr kumimoji="1" lang="zh-CN" altLang="en-US" sz="3200" b="0" i="0" u="none" strike="noStrike" kern="0" cap="none" spc="0" normalizeH="0" baseline="0" noProof="1">
                <a:ln>
                  <a:noFill/>
                </a:ln>
                <a:solidFill>
                  <a:schemeClr val="tx1"/>
                </a:solidFill>
                <a:effectLst/>
                <a:uLnTx/>
                <a:uFillTx/>
                <a:latin typeface="+mn-lt"/>
                <a:ea typeface="+mn-ea"/>
                <a:cs typeface="+mn-cs"/>
              </a:rPr>
              <a:t>，基于形式语言与自动机理论和编译程序实现两个层面来贯穿整个教学过程：在理论层面，梳理成语言定义（正规文法、上下文无关文法、中间语言、目标语言）和机器识别（有限自动机识别词法、下推自动机识别语法、虚拟机执行中间语言、</a:t>
            </a:r>
            <a:r>
              <a:rPr kumimoji="1" lang="en-US" altLang="zh-CN" sz="3200" b="0" i="0" u="none" strike="noStrike" kern="0" cap="none" spc="0" normalizeH="0" baseline="0" noProof="1">
                <a:ln>
                  <a:noFill/>
                </a:ln>
                <a:solidFill>
                  <a:schemeClr val="tx1"/>
                </a:solidFill>
                <a:effectLst/>
                <a:uLnTx/>
                <a:uFillTx/>
                <a:latin typeface="+mn-lt"/>
                <a:ea typeface="+mn-ea"/>
                <a:cs typeface="+mn-cs"/>
              </a:rPr>
              <a:t>CPU</a:t>
            </a:r>
            <a:r>
              <a:rPr kumimoji="1" lang="zh-CN" altLang="en-US" sz="3200" b="0" i="0" u="none" strike="noStrike" kern="0" cap="none" spc="0" normalizeH="0" baseline="0" noProof="1">
                <a:ln>
                  <a:noFill/>
                </a:ln>
                <a:solidFill>
                  <a:schemeClr val="tx1"/>
                </a:solidFill>
                <a:effectLst/>
                <a:uLnTx/>
                <a:uFillTx/>
                <a:latin typeface="+mn-lt"/>
                <a:ea typeface="+mn-ea"/>
                <a:cs typeface="+mn-cs"/>
              </a:rPr>
              <a:t>执行目标语言）两个层次；在编译程序实现层面，和理论知识对应，通过程序实现的方式，逐步实现文法定义、词法分析、语法分析、语义分析、中间程序、目标程序生成等编译程序模块，并最终在课程设计中构造一个完整的编译器。使得学生对编译理论和实现技术有清晰的对应。</a:t>
            </a:r>
            <a:endParaRPr kumimoji="1" lang="zh-CN" altLang="en-US" sz="3200" b="0" i="0" u="none" strike="noStrike" kern="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ü"/>
              <a:defRPr/>
            </a:pPr>
            <a:r>
              <a:rPr kumimoji="1" lang="zh-CN" altLang="en-US" sz="3200" b="1" i="0" u="none" strike="noStrike" kern="0" cap="none" spc="0" normalizeH="0" baseline="0" noProof="1">
                <a:ln>
                  <a:noFill/>
                </a:ln>
                <a:solidFill>
                  <a:srgbClr val="FF0000"/>
                </a:solidFill>
                <a:effectLst/>
                <a:uLnTx/>
                <a:uFillTx/>
                <a:latin typeface="+mn-lt"/>
                <a:ea typeface="+mn-ea"/>
                <a:cs typeface="+mn-cs"/>
              </a:rPr>
              <a:t>开阔学生视野</a:t>
            </a:r>
            <a:r>
              <a:rPr kumimoji="1" lang="zh-CN" altLang="en-US" sz="3200" b="0" i="0" u="none" strike="noStrike" kern="0" cap="none" spc="0" normalizeH="0" baseline="0" noProof="1">
                <a:ln>
                  <a:noFill/>
                </a:ln>
                <a:solidFill>
                  <a:schemeClr val="tx1"/>
                </a:solidFill>
                <a:effectLst/>
                <a:uLnTx/>
                <a:uFillTx/>
                <a:latin typeface="+mn-lt"/>
                <a:ea typeface="+mn-ea"/>
                <a:cs typeface="+mn-cs"/>
              </a:rPr>
              <a:t>，在授课过程中，介绍编译原理知识和主流编译器的对照，例如， </a:t>
            </a:r>
            <a:r>
              <a:rPr kumimoji="1" lang="en-US" altLang="zh-CN" sz="3200" b="0" i="0" u="none" strike="noStrike" kern="0" cap="none" spc="0" normalizeH="0" baseline="0" noProof="1">
                <a:ln>
                  <a:noFill/>
                </a:ln>
                <a:solidFill>
                  <a:schemeClr val="tx1"/>
                </a:solidFill>
                <a:effectLst/>
                <a:uLnTx/>
                <a:uFillTx/>
                <a:latin typeface="+mn-lt"/>
                <a:ea typeface="+mn-ea"/>
                <a:cs typeface="+mn-cs"/>
              </a:rPr>
              <a:t>VC</a:t>
            </a:r>
            <a:r>
              <a:rPr kumimoji="1" lang="zh-CN" altLang="en-US" sz="3200" b="0" i="0" u="none" strike="noStrike" kern="0" cap="none" spc="0" normalizeH="0" baseline="0" noProof="1">
                <a:ln>
                  <a:noFill/>
                </a:ln>
                <a:solidFill>
                  <a:schemeClr val="tx1"/>
                </a:solidFill>
                <a:effectLst/>
                <a:uLnTx/>
                <a:uFillTx/>
                <a:latin typeface="+mn-lt"/>
                <a:ea typeface="+mn-ea"/>
                <a:cs typeface="+mn-cs"/>
              </a:rPr>
              <a:t>、</a:t>
            </a:r>
            <a:r>
              <a:rPr kumimoji="1" lang="en-US" altLang="zh-CN" sz="3200" b="0" i="0" u="none" strike="noStrike" kern="0" cap="none" spc="0" normalizeH="0" baseline="0" noProof="1">
                <a:ln>
                  <a:noFill/>
                </a:ln>
                <a:solidFill>
                  <a:schemeClr val="tx1"/>
                </a:solidFill>
                <a:effectLst/>
                <a:uLnTx/>
                <a:uFillTx/>
                <a:latin typeface="+mn-lt"/>
                <a:ea typeface="+mn-ea"/>
                <a:cs typeface="+mn-cs"/>
              </a:rPr>
              <a:t>GCC</a:t>
            </a:r>
            <a:r>
              <a:rPr kumimoji="1" lang="zh-CN" altLang="en-US" sz="3200" b="0" i="0" u="none" strike="noStrike" kern="0" cap="none" spc="0" normalizeH="0" baseline="0" noProof="1">
                <a:ln>
                  <a:noFill/>
                </a:ln>
                <a:solidFill>
                  <a:schemeClr val="tx1"/>
                </a:solidFill>
                <a:effectLst/>
                <a:uLnTx/>
                <a:uFillTx/>
                <a:latin typeface="+mn-lt"/>
                <a:ea typeface="+mn-ea"/>
                <a:cs typeface="+mn-cs"/>
              </a:rPr>
              <a:t>、</a:t>
            </a:r>
            <a:r>
              <a:rPr kumimoji="1" lang="en-US" altLang="zh-CN" sz="3200" b="0" i="0" u="none" strike="noStrike" kern="0" cap="none" spc="0" normalizeH="0" baseline="0" noProof="1">
                <a:ln>
                  <a:noFill/>
                </a:ln>
                <a:solidFill>
                  <a:schemeClr val="tx1"/>
                </a:solidFill>
                <a:effectLst/>
                <a:uLnTx/>
                <a:uFillTx/>
                <a:latin typeface="+mn-lt"/>
                <a:ea typeface="+mn-ea"/>
                <a:cs typeface="+mn-cs"/>
              </a:rPr>
              <a:t>LLVM</a:t>
            </a:r>
            <a:r>
              <a:rPr kumimoji="1" lang="zh-CN" altLang="en-US" sz="3200" b="0" i="0" u="none" strike="noStrike" kern="0" cap="none" spc="0" normalizeH="0" baseline="0" noProof="1">
                <a:ln>
                  <a:noFill/>
                </a:ln>
                <a:solidFill>
                  <a:schemeClr val="tx1"/>
                </a:solidFill>
                <a:effectLst/>
                <a:uLnTx/>
                <a:uFillTx/>
                <a:latin typeface="+mn-lt"/>
                <a:ea typeface="+mn-ea"/>
                <a:cs typeface="+mn-cs"/>
              </a:rPr>
              <a:t>、</a:t>
            </a:r>
            <a:r>
              <a:rPr kumimoji="1" lang="en-US" altLang="zh-CN" sz="3200" b="0" i="0" u="none" strike="noStrike" kern="0" cap="none" spc="0" normalizeH="0" baseline="0" noProof="1">
                <a:ln>
                  <a:noFill/>
                </a:ln>
                <a:solidFill>
                  <a:schemeClr val="tx1"/>
                </a:solidFill>
                <a:effectLst/>
                <a:uLnTx/>
                <a:uFillTx/>
                <a:latin typeface="+mn-lt"/>
                <a:ea typeface="+mn-ea"/>
                <a:cs typeface="+mn-cs"/>
              </a:rPr>
              <a:t>Clang</a:t>
            </a:r>
            <a:r>
              <a:rPr kumimoji="1" lang="zh-CN" altLang="en-US" sz="3200" b="0" i="0" u="none" strike="noStrike" kern="0" cap="none" spc="0" normalizeH="0" baseline="0" noProof="1">
                <a:ln>
                  <a:noFill/>
                </a:ln>
                <a:solidFill>
                  <a:schemeClr val="tx1"/>
                </a:solidFill>
                <a:effectLst/>
                <a:uLnTx/>
                <a:uFillTx/>
                <a:latin typeface="+mn-lt"/>
                <a:ea typeface="+mn-ea"/>
                <a:cs typeface="+mn-cs"/>
              </a:rPr>
              <a:t>等，提高学生的学习兴趣。</a:t>
            </a:r>
            <a:endParaRPr kumimoji="1" lang="zh-CN" altLang="en-US" sz="3200" b="0" i="0" u="none" strike="noStrike" kern="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ü"/>
              <a:defRPr/>
            </a:pPr>
            <a:r>
              <a:rPr kumimoji="1" lang="zh-CN" altLang="en-US" sz="3200" b="1" i="0" u="none" strike="noStrike" kern="0" cap="none" spc="0" normalizeH="0" baseline="0" noProof="1">
                <a:ln>
                  <a:noFill/>
                </a:ln>
                <a:solidFill>
                  <a:srgbClr val="FF0000"/>
                </a:solidFill>
                <a:effectLst/>
                <a:uLnTx/>
                <a:uFillTx/>
                <a:latin typeface="+mn-lt"/>
                <a:ea typeface="+mn-ea"/>
                <a:cs typeface="+mn-cs"/>
              </a:rPr>
              <a:t>强化计算机系统思维</a:t>
            </a:r>
            <a:r>
              <a:rPr kumimoji="1" lang="zh-CN" altLang="en-US" sz="3200" b="0" i="0" u="none" strike="noStrike" kern="0" cap="none" spc="0" normalizeH="0" baseline="0" noProof="1">
                <a:ln>
                  <a:noFill/>
                </a:ln>
                <a:solidFill>
                  <a:schemeClr val="tx1"/>
                </a:solidFill>
                <a:effectLst/>
                <a:uLnTx/>
                <a:uFillTx/>
                <a:latin typeface="+mn-lt"/>
                <a:ea typeface="+mn-ea"/>
                <a:cs typeface="+mn-cs"/>
              </a:rPr>
              <a:t>，梳理编译原理和程序设计、汇编语言、计算机硬件</a:t>
            </a:r>
            <a:r>
              <a:rPr kumimoji="1" lang="en-US" altLang="zh-CN" sz="3200" b="0" i="0" u="none" strike="noStrike" kern="0" cap="none" spc="0" normalizeH="0" baseline="0" noProof="1">
                <a:ln>
                  <a:noFill/>
                </a:ln>
                <a:solidFill>
                  <a:schemeClr val="tx1"/>
                </a:solidFill>
                <a:effectLst/>
                <a:uLnTx/>
                <a:uFillTx/>
                <a:latin typeface="+mn-lt"/>
                <a:ea typeface="+mn-ea"/>
                <a:cs typeface="+mn-cs"/>
              </a:rPr>
              <a:t>(</a:t>
            </a:r>
            <a:r>
              <a:rPr kumimoji="1" lang="zh-CN" altLang="en-US" sz="3200" b="0" i="0" u="none" strike="noStrike" kern="0" cap="none" spc="0" normalizeH="0" baseline="0" noProof="1">
                <a:ln>
                  <a:noFill/>
                </a:ln>
                <a:solidFill>
                  <a:schemeClr val="tx1"/>
                </a:solidFill>
                <a:effectLst/>
                <a:uLnTx/>
                <a:uFillTx/>
                <a:latin typeface="+mn-lt"/>
                <a:ea typeface="+mn-ea"/>
                <a:cs typeface="+mn-cs"/>
              </a:rPr>
              <a:t>尤其是存储、多核处理器</a:t>
            </a:r>
            <a:r>
              <a:rPr kumimoji="1" lang="en-US" altLang="zh-CN" sz="3200" b="0" i="0" u="none" strike="noStrike" kern="0" cap="none" spc="0" normalizeH="0" baseline="0" noProof="1">
                <a:ln>
                  <a:noFill/>
                </a:ln>
                <a:solidFill>
                  <a:schemeClr val="tx1"/>
                </a:solidFill>
                <a:effectLst/>
                <a:uLnTx/>
                <a:uFillTx/>
                <a:latin typeface="+mn-lt"/>
                <a:ea typeface="+mn-ea"/>
                <a:cs typeface="+mn-cs"/>
              </a:rPr>
              <a:t>)</a:t>
            </a:r>
            <a:r>
              <a:rPr kumimoji="1" lang="zh-CN" altLang="en-US" sz="3200" b="0" i="0" u="none" strike="noStrike" kern="0" cap="none" spc="0" normalizeH="0" baseline="0" noProof="1">
                <a:ln>
                  <a:noFill/>
                </a:ln>
                <a:solidFill>
                  <a:schemeClr val="tx1"/>
                </a:solidFill>
                <a:effectLst/>
                <a:uLnTx/>
                <a:uFillTx/>
                <a:latin typeface="+mn-lt"/>
                <a:ea typeface="+mn-ea"/>
                <a:cs typeface="+mn-cs"/>
              </a:rPr>
              <a:t>、操作系统等课程的有机联系。</a:t>
            </a:r>
            <a:endParaRPr kumimoji="1" lang="zh-CN" altLang="en-US" sz="3200" b="0" i="0" u="none" strike="noStrike" kern="0" cap="none" spc="0" normalizeH="0" baseline="0" noProof="1">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ü"/>
              <a:defRPr/>
            </a:pPr>
            <a:r>
              <a:rPr kumimoji="1" lang="zh-CN" altLang="en-US" sz="3200" b="1" i="0" u="none" strike="noStrike" kern="0" cap="none" spc="0" normalizeH="0" baseline="0" noProof="1">
                <a:ln>
                  <a:noFill/>
                </a:ln>
                <a:solidFill>
                  <a:srgbClr val="FF0000"/>
                </a:solidFill>
                <a:effectLst/>
                <a:uLnTx/>
                <a:uFillTx/>
                <a:latin typeface="+mn-lt"/>
                <a:ea typeface="+mn-ea"/>
                <a:cs typeface="+mn-cs"/>
              </a:rPr>
              <a:t>突出编译原理在软件工程、人工智能等学科中的应用前景</a:t>
            </a:r>
            <a:r>
              <a:rPr kumimoji="1" lang="zh-CN" altLang="en-US" sz="3200" b="0" i="0" u="none" strike="noStrike" kern="0" cap="none" spc="0" normalizeH="0" baseline="0" noProof="1">
                <a:ln>
                  <a:noFill/>
                </a:ln>
                <a:solidFill>
                  <a:schemeClr val="tx1"/>
                </a:solidFill>
                <a:effectLst/>
                <a:uLnTx/>
                <a:uFillTx/>
                <a:latin typeface="+mn-lt"/>
                <a:ea typeface="+mn-ea"/>
                <a:cs typeface="+mn-cs"/>
              </a:rPr>
              <a:t>，尤其是航空航天领域的安全关键软件工程，编译原理和技术是模型驱动开发方法、模型转换的重要基础，并扩展介绍程序语言的形式语义、编译器验证等知识，让学生认识到学有所用。</a:t>
            </a:r>
            <a:endParaRPr kumimoji="1" lang="zh-CN" altLang="en-US" sz="3200" b="0" i="0" u="none" strike="noStrike" kern="0" cap="none" spc="0" normalizeH="0" baseline="0" noProof="1">
              <a:ln>
                <a:noFill/>
              </a:ln>
              <a:solidFill>
                <a:schemeClr val="tx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70" name="图片 3"/>
          <p:cNvPicPr>
            <a:picLocks noChangeAspect="1"/>
          </p:cNvPicPr>
          <p:nvPr/>
        </p:nvPicPr>
        <p:blipFill>
          <a:blip r:embed="rId1"/>
          <a:stretch>
            <a:fillRect/>
          </a:stretch>
        </p:blipFill>
        <p:spPr>
          <a:xfrm>
            <a:off x="466725" y="1412875"/>
            <a:ext cx="8334375" cy="45370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194" name="Picture 2" descr="D:\编译原理\2018年秋季\th.jpg"/>
          <p:cNvPicPr>
            <a:picLocks noChangeAspect="1"/>
          </p:cNvPicPr>
          <p:nvPr/>
        </p:nvPicPr>
        <p:blipFill>
          <a:blip r:embed="rId1"/>
          <a:stretch>
            <a:fillRect/>
          </a:stretch>
        </p:blipFill>
        <p:spPr>
          <a:xfrm>
            <a:off x="57150" y="171450"/>
            <a:ext cx="4514850" cy="2171700"/>
          </a:xfrm>
          <a:prstGeom prst="rect">
            <a:avLst/>
          </a:prstGeom>
          <a:noFill/>
          <a:ln w="9525">
            <a:noFill/>
          </a:ln>
        </p:spPr>
      </p:pic>
      <p:pic>
        <p:nvPicPr>
          <p:cNvPr id="8195" name="Picture 3" descr="D:\编译原理\2018年秋季\th (1).jpg"/>
          <p:cNvPicPr>
            <a:picLocks noChangeAspect="1"/>
          </p:cNvPicPr>
          <p:nvPr/>
        </p:nvPicPr>
        <p:blipFill>
          <a:blip r:embed="rId2"/>
          <a:stretch>
            <a:fillRect/>
          </a:stretch>
        </p:blipFill>
        <p:spPr>
          <a:xfrm>
            <a:off x="946150" y="2492375"/>
            <a:ext cx="4514850" cy="2886075"/>
          </a:xfrm>
          <a:prstGeom prst="rect">
            <a:avLst/>
          </a:prstGeom>
          <a:noFill/>
          <a:ln w="9525">
            <a:noFill/>
          </a:ln>
        </p:spPr>
      </p:pic>
      <p:pic>
        <p:nvPicPr>
          <p:cNvPr id="8196" name="Picture 4" descr="D:\编译原理\2018年秋季\020918226734475.jpg"/>
          <p:cNvPicPr>
            <a:picLocks noChangeAspect="1"/>
          </p:cNvPicPr>
          <p:nvPr/>
        </p:nvPicPr>
        <p:blipFill>
          <a:blip r:embed="rId3"/>
          <a:stretch>
            <a:fillRect/>
          </a:stretch>
        </p:blipFill>
        <p:spPr>
          <a:xfrm>
            <a:off x="1547813" y="5448300"/>
            <a:ext cx="4991100" cy="428625"/>
          </a:xfrm>
          <a:prstGeom prst="rect">
            <a:avLst/>
          </a:prstGeom>
          <a:noFill/>
          <a:ln w="9525">
            <a:noFill/>
          </a:ln>
        </p:spPr>
      </p:pic>
      <p:pic>
        <p:nvPicPr>
          <p:cNvPr id="8197" name="Picture 5" descr="D:\编译原理\2018年秋季\020918213779745.jpg"/>
          <p:cNvPicPr>
            <a:picLocks noChangeAspect="1"/>
          </p:cNvPicPr>
          <p:nvPr/>
        </p:nvPicPr>
        <p:blipFill>
          <a:blip r:embed="rId4"/>
          <a:stretch>
            <a:fillRect/>
          </a:stretch>
        </p:blipFill>
        <p:spPr>
          <a:xfrm>
            <a:off x="3027363" y="5970588"/>
            <a:ext cx="2552700" cy="266700"/>
          </a:xfrm>
          <a:prstGeom prst="rect">
            <a:avLst/>
          </a:prstGeom>
          <a:noFill/>
          <a:ln w="9525">
            <a:noFill/>
          </a:ln>
        </p:spPr>
      </p:pic>
      <p:pic>
        <p:nvPicPr>
          <p:cNvPr id="8198" name="Picture 6" descr="D:\编译原理\2018年秋季\020918211731217.jpg"/>
          <p:cNvPicPr>
            <a:picLocks noChangeAspect="1"/>
          </p:cNvPicPr>
          <p:nvPr/>
        </p:nvPicPr>
        <p:blipFill>
          <a:blip r:embed="rId5"/>
          <a:stretch>
            <a:fillRect/>
          </a:stretch>
        </p:blipFill>
        <p:spPr>
          <a:xfrm>
            <a:off x="4200525" y="6334125"/>
            <a:ext cx="4619625" cy="409575"/>
          </a:xfrm>
          <a:prstGeom prst="rect">
            <a:avLst/>
          </a:prstGeom>
          <a:noFill/>
          <a:ln w="9525">
            <a:noFill/>
          </a:ln>
        </p:spPr>
      </p:pic>
      <p:pic>
        <p:nvPicPr>
          <p:cNvPr id="8199" name="Picture 8" descr="http://tse3.mm.bing.net/th?id=OGC.e5b11066ea65f83f73b61be1b5fa1412&amp;pid=1.7&amp;rurl=http%3a%2f%2fpic5.qqmofasi.com%2f2014%2f06%2f03%2f42_CN4KCDSAN5XcZI84KmVE_large.gif&amp;ehk=5lb2nreLbLL0jda%2biDpfYw"/>
          <p:cNvPicPr>
            <a:picLocks noChangeAspect="1"/>
          </p:cNvPicPr>
          <p:nvPr/>
        </p:nvPicPr>
        <p:blipFill>
          <a:blip r:embed="rId6"/>
          <a:stretch>
            <a:fillRect/>
          </a:stretch>
        </p:blipFill>
        <p:spPr>
          <a:xfrm>
            <a:off x="6538913" y="1271588"/>
            <a:ext cx="2200275" cy="229552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标题 1"/>
          <p:cNvSpPr>
            <a:spLocks noGrp="1"/>
          </p:cNvSpPr>
          <p:nvPr>
            <p:ph type="title"/>
          </p:nvPr>
        </p:nvSpPr>
        <p:spPr/>
        <p:txBody>
          <a:bodyPr vert="horz" wrap="square" lIns="91440" tIns="45720" rIns="91440" bIns="45720" anchor="ctr" anchorCtr="0"/>
          <a:p>
            <a:r>
              <a:rPr lang="zh-CN" altLang="en-US" dirty="0"/>
              <a:t>编译原理的实验体系</a:t>
            </a:r>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normAutofit fontScale="85000" lnSpcReduction="20000"/>
          </a:body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1">
                <a:ln>
                  <a:noFill/>
                </a:ln>
                <a:solidFill>
                  <a:schemeClr val="tx1"/>
                </a:solidFill>
                <a:effectLst/>
                <a:uLnTx/>
                <a:uFillTx/>
                <a:latin typeface="+mn-lt"/>
                <a:ea typeface="+mn-ea"/>
                <a:cs typeface="+mn-cs"/>
              </a:rPr>
              <a:t>遵照建构主义学习理论</a:t>
            </a:r>
            <a:r>
              <a:rPr kumimoji="1" lang="en-US" altLang="zh-CN" sz="3200" b="0" i="0" u="none" strike="noStrike" kern="0" cap="none" spc="0" normalizeH="0" baseline="0" noProof="1">
                <a:ln>
                  <a:noFill/>
                </a:ln>
                <a:solidFill>
                  <a:schemeClr val="tx1"/>
                </a:solidFill>
                <a:effectLst/>
                <a:uLnTx/>
                <a:uFillTx/>
                <a:latin typeface="+mn-lt"/>
                <a:ea typeface="+mn-ea"/>
                <a:cs typeface="+mn-cs"/>
              </a:rPr>
              <a:t>(Constructive Learning) </a:t>
            </a:r>
            <a:r>
              <a:rPr kumimoji="1" lang="zh-CN" altLang="en-US" sz="3200" b="0" i="0" u="none" strike="noStrike" kern="0" cap="none" spc="0" normalizeH="0" baseline="0" noProof="1">
                <a:ln>
                  <a:noFill/>
                </a:ln>
                <a:solidFill>
                  <a:schemeClr val="tx1"/>
                </a:solidFill>
                <a:effectLst/>
                <a:uLnTx/>
                <a:uFillTx/>
                <a:latin typeface="+mn-lt"/>
                <a:ea typeface="+mn-ea"/>
                <a:cs typeface="+mn-cs"/>
              </a:rPr>
              <a:t>，</a:t>
            </a:r>
            <a:r>
              <a:rPr kumimoji="1" lang="zh-CN" altLang="en-US" sz="3200" b="0" i="0" u="none" strike="noStrike" kern="0" cap="none" spc="0" normalizeH="0" baseline="0" noProof="1">
                <a:ln>
                  <a:noFill/>
                </a:ln>
                <a:solidFill>
                  <a:srgbClr val="FF0000"/>
                </a:solidFill>
                <a:effectLst/>
                <a:uLnTx/>
                <a:uFillTx/>
                <a:latin typeface="+mn-lt"/>
                <a:ea typeface="+mn-ea"/>
                <a:cs typeface="+mn-cs"/>
              </a:rPr>
              <a:t>编译原理课程采用两级实验体系</a:t>
            </a:r>
            <a:r>
              <a:rPr kumimoji="1" lang="zh-CN" altLang="en-US" sz="3200" b="0" i="0" u="none" strike="noStrike" kern="0" cap="none" spc="0" normalizeH="0" baseline="0" noProof="1">
                <a:ln>
                  <a:noFill/>
                </a:ln>
                <a:solidFill>
                  <a:schemeClr val="tx1"/>
                </a:solidFill>
                <a:effectLst/>
                <a:uLnTx/>
                <a:uFillTx/>
                <a:latin typeface="+mn-lt"/>
                <a:ea typeface="+mn-ea"/>
                <a:cs typeface="+mn-cs"/>
              </a:rPr>
              <a:t>：</a:t>
            </a:r>
            <a:endParaRPr kumimoji="1" lang="en-US" altLang="zh-CN" sz="3200" b="0" i="0" u="none" strike="noStrike" kern="0" cap="none" spc="0" normalizeH="0" baseline="0" noProof="1">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1">
                <a:ln>
                  <a:noFill/>
                </a:ln>
                <a:solidFill>
                  <a:schemeClr val="tx1"/>
                </a:solidFill>
                <a:effectLst/>
                <a:uLnTx/>
                <a:uFillTx/>
                <a:latin typeface="+mn-lt"/>
                <a:ea typeface="+mn-ea"/>
                <a:cs typeface="+mn-ea"/>
              </a:rPr>
              <a:t>在理论课程学习过程中，依据课程进度，逐步实现文法定义、词法分析、语法分析、语义分析、中间程序、目标程序生成等编译程序模块，并最终在课程设计中构造一个完整的编译器。在平常的编译模块实现过程中，主要是帮助理论学习，加深对理论知识的理解；</a:t>
            </a:r>
            <a:endParaRPr kumimoji="1" lang="en-US" altLang="zh-CN" sz="2800" b="0" i="0" u="none" strike="noStrike" kern="0" cap="none" spc="0" normalizeH="0" baseline="0" noProof="1">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1">
                <a:ln>
                  <a:noFill/>
                </a:ln>
                <a:solidFill>
                  <a:schemeClr val="tx1"/>
                </a:solidFill>
                <a:effectLst/>
                <a:uLnTx/>
                <a:uFillTx/>
                <a:latin typeface="+mn-lt"/>
                <a:ea typeface="+mn-ea"/>
                <a:cs typeface="+mn-ea"/>
              </a:rPr>
              <a:t>在最后课程设计中，学生已经对编译过程有比较完整的认识，往往都会快速地对整个编译程序进行重构、改进、优化以及测试，进一步锻炼学生的团队协作、答辩表达、文档撰写、</a:t>
            </a:r>
            <a:r>
              <a:rPr kumimoji="1" lang="zh-CN" altLang="en-US" sz="2800" b="0" i="0" u="none" strike="noStrike" kern="0" cap="none" spc="0" normalizeH="0" baseline="0" noProof="1">
                <a:ln>
                  <a:noFill/>
                </a:ln>
                <a:solidFill>
                  <a:srgbClr val="0070C0"/>
                </a:solidFill>
                <a:effectLst/>
                <a:uLnTx/>
                <a:uFillTx/>
                <a:latin typeface="+mn-lt"/>
                <a:ea typeface="+mn-ea"/>
                <a:cs typeface="+mn-ea"/>
              </a:rPr>
              <a:t>复杂工程</a:t>
            </a:r>
            <a:r>
              <a:rPr kumimoji="1" lang="zh-CN" altLang="en-US" sz="2800" b="0" i="0" u="none" strike="noStrike" kern="0" cap="none" spc="0" normalizeH="0" baseline="0" noProof="1">
                <a:ln>
                  <a:noFill/>
                </a:ln>
                <a:solidFill>
                  <a:schemeClr val="tx1"/>
                </a:solidFill>
                <a:effectLst/>
                <a:uLnTx/>
                <a:uFillTx/>
                <a:latin typeface="+mn-lt"/>
                <a:ea typeface="+mn-ea"/>
                <a:cs typeface="+mn-ea"/>
              </a:rPr>
              <a:t>等能力。</a:t>
            </a:r>
            <a:endParaRPr kumimoji="1" lang="zh-CN" altLang="en-US" sz="2800" b="0" i="0" u="none" strike="noStrike" kern="0" cap="none" spc="0" normalizeH="0" baseline="0" noProof="1">
              <a:ln>
                <a:noFill/>
              </a:ln>
              <a:solidFill>
                <a:schemeClr val="tx1"/>
              </a:solidFill>
              <a:effectLst/>
              <a:uLnTx/>
              <a:uFillTx/>
              <a:latin typeface="+mn-lt"/>
              <a:ea typeface="+mn-ea"/>
              <a:cs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标题 1"/>
          <p:cNvSpPr>
            <a:spLocks noGrp="1"/>
          </p:cNvSpPr>
          <p:nvPr>
            <p:ph type="title"/>
          </p:nvPr>
        </p:nvSpPr>
        <p:spPr>
          <a:xfrm>
            <a:off x="682625" y="125413"/>
            <a:ext cx="7772400" cy="1143000"/>
          </a:xfrm>
        </p:spPr>
        <p:txBody>
          <a:bodyPr vert="horz" wrap="square" lIns="91440" tIns="45720" rIns="91440" bIns="45720" anchor="ctr" anchorCtr="0"/>
          <a:p>
            <a:r>
              <a:rPr lang="zh-CN" altLang="en-US" dirty="0"/>
              <a:t>编译原理的实验体系</a:t>
            </a:r>
            <a:endParaRPr lang="zh-CN" altLang="en-US" dirty="0"/>
          </a:p>
        </p:txBody>
      </p:sp>
      <p:graphicFrame>
        <p:nvGraphicFramePr>
          <p:cNvPr id="4" name="内容占位符 3"/>
          <p:cNvGraphicFramePr>
            <a:graphicFrameLocks noGrp="1"/>
          </p:cNvGraphicFramePr>
          <p:nvPr>
            <p:ph idx="4294967295"/>
          </p:nvPr>
        </p:nvGraphicFramePr>
        <p:xfrm>
          <a:off x="395605" y="1086803"/>
          <a:ext cx="8640763" cy="5434013"/>
        </p:xfrm>
        <a:graphic>
          <a:graphicData uri="http://schemas.openxmlformats.org/drawingml/2006/table">
            <a:tbl>
              <a:tblPr firstRow="1" firstCol="1" bandRow="1">
                <a:tableStyleId>{5C22544A-7EE6-4342-B048-85BDC9FD1C3A}</a:tableStyleId>
              </a:tblPr>
              <a:tblGrid>
                <a:gridCol w="467179"/>
                <a:gridCol w="1549001"/>
                <a:gridCol w="5451487"/>
                <a:gridCol w="586548"/>
                <a:gridCol w="586548"/>
              </a:tblGrid>
              <a:tr h="642344">
                <a:tc>
                  <a:txBody>
                    <a:bodyPr/>
                    <a:lstStyle/>
                    <a:p>
                      <a:pPr indent="127000" algn="ctr">
                        <a:lnSpc>
                          <a:spcPct val="150000"/>
                        </a:lnSpc>
                        <a:spcAft>
                          <a:spcPts val="0"/>
                        </a:spcAft>
                      </a:pPr>
                      <a:r>
                        <a:rPr lang="zh-CN" sz="1500" kern="100" dirty="0">
                          <a:effectLst/>
                        </a:rPr>
                        <a:t>序号</a:t>
                      </a:r>
                      <a:endParaRPr lang="zh-CN" sz="1500" kern="100" dirty="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dirty="0">
                          <a:effectLst/>
                        </a:rPr>
                        <a:t>实验名称</a:t>
                      </a:r>
                      <a:endParaRPr lang="zh-CN" sz="1500" kern="100" dirty="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实验简介</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启动周</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截止周</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r>
              <a:tr h="642344">
                <a:tc>
                  <a:txBody>
                    <a:bodyPr/>
                    <a:lstStyle/>
                    <a:p>
                      <a:pPr indent="127000" algn="ctr">
                        <a:lnSpc>
                          <a:spcPct val="150000"/>
                        </a:lnSpc>
                        <a:spcAft>
                          <a:spcPts val="0"/>
                        </a:spcAft>
                      </a:pPr>
                      <a:r>
                        <a:rPr lang="en-US" sz="1500" kern="100">
                          <a:effectLst/>
                        </a:rPr>
                        <a:t>1</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文法定义与推导</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effectLst/>
                        </a:rPr>
                        <a:t>通过程序实现，理解</a:t>
                      </a:r>
                      <a:r>
                        <a:rPr lang="en-US" sz="1500" kern="100">
                          <a:effectLst/>
                        </a:rPr>
                        <a:t>0-</a:t>
                      </a:r>
                      <a:r>
                        <a:rPr lang="zh-CN" sz="1500" kern="100">
                          <a:effectLst/>
                        </a:rPr>
                        <a:t>型、</a:t>
                      </a:r>
                      <a:r>
                        <a:rPr lang="en-US" sz="1500" kern="100">
                          <a:effectLst/>
                        </a:rPr>
                        <a:t>1-</a:t>
                      </a:r>
                      <a:r>
                        <a:rPr lang="zh-CN" sz="1500" kern="100">
                          <a:effectLst/>
                        </a:rPr>
                        <a:t>型、</a:t>
                      </a:r>
                      <a:r>
                        <a:rPr lang="en-US" sz="1500" kern="100">
                          <a:effectLst/>
                        </a:rPr>
                        <a:t>2-</a:t>
                      </a:r>
                      <a:r>
                        <a:rPr lang="zh-CN" sz="1500" kern="100">
                          <a:effectLst/>
                        </a:rPr>
                        <a:t>型、</a:t>
                      </a:r>
                      <a:r>
                        <a:rPr lang="en-US" sz="1500" kern="100">
                          <a:effectLst/>
                        </a:rPr>
                        <a:t>3-</a:t>
                      </a:r>
                      <a:r>
                        <a:rPr lang="zh-CN" sz="1500" kern="100">
                          <a:effectLst/>
                        </a:rPr>
                        <a:t>型文法的定义，并给出符合文法的句子进行测试。</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2</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3</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r>
              <a:tr h="642344">
                <a:tc>
                  <a:txBody>
                    <a:bodyPr/>
                    <a:lstStyle/>
                    <a:p>
                      <a:pPr indent="127000" algn="ctr">
                        <a:lnSpc>
                          <a:spcPct val="150000"/>
                        </a:lnSpc>
                        <a:spcAft>
                          <a:spcPts val="0"/>
                        </a:spcAft>
                      </a:pPr>
                      <a:r>
                        <a:rPr lang="en-US" sz="1500" kern="100">
                          <a:solidFill>
                            <a:srgbClr val="FF0000"/>
                          </a:solidFill>
                          <a:effectLst/>
                        </a:rPr>
                        <a:t>2</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solidFill>
                            <a:srgbClr val="FF0000"/>
                          </a:solidFill>
                          <a:effectLst/>
                        </a:rPr>
                        <a:t>词法分析</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solidFill>
                            <a:srgbClr val="FF0000"/>
                          </a:solidFill>
                          <a:effectLst/>
                        </a:rPr>
                        <a:t>实现正规文法</a:t>
                      </a:r>
                      <a:r>
                        <a:rPr lang="en-US" sz="1500" kern="100">
                          <a:solidFill>
                            <a:srgbClr val="FF0000"/>
                          </a:solidFill>
                          <a:effectLst/>
                        </a:rPr>
                        <a:t>/</a:t>
                      </a:r>
                      <a:r>
                        <a:rPr lang="zh-CN" sz="1500" kern="100">
                          <a:solidFill>
                            <a:srgbClr val="FF0000"/>
                          </a:solidFill>
                          <a:effectLst/>
                        </a:rPr>
                        <a:t>正规式和</a:t>
                      </a:r>
                      <a:r>
                        <a:rPr lang="en-US" sz="1500" kern="100">
                          <a:solidFill>
                            <a:srgbClr val="FF0000"/>
                          </a:solidFill>
                          <a:effectLst/>
                        </a:rPr>
                        <a:t>NFA</a:t>
                      </a:r>
                      <a:r>
                        <a:rPr lang="zh-CN" sz="1500" kern="100">
                          <a:solidFill>
                            <a:srgbClr val="FF0000"/>
                          </a:solidFill>
                          <a:effectLst/>
                        </a:rPr>
                        <a:t>等价、</a:t>
                      </a:r>
                      <a:r>
                        <a:rPr lang="en-US" sz="1500" kern="100">
                          <a:solidFill>
                            <a:srgbClr val="FF0000"/>
                          </a:solidFill>
                          <a:effectLst/>
                        </a:rPr>
                        <a:t>NFA</a:t>
                      </a:r>
                      <a:r>
                        <a:rPr lang="zh-CN" sz="1500" kern="100">
                          <a:solidFill>
                            <a:srgbClr val="FF0000"/>
                          </a:solidFill>
                          <a:effectLst/>
                        </a:rPr>
                        <a:t>的确定化、极小化等算法，设计实现编译器的词法分析模块。</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4</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5</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r>
              <a:tr h="1313572">
                <a:tc>
                  <a:txBody>
                    <a:bodyPr/>
                    <a:lstStyle/>
                    <a:p>
                      <a:pPr indent="127000" algn="ctr">
                        <a:lnSpc>
                          <a:spcPct val="150000"/>
                        </a:lnSpc>
                        <a:spcAft>
                          <a:spcPts val="0"/>
                        </a:spcAft>
                      </a:pPr>
                      <a:r>
                        <a:rPr lang="en-US" sz="1500" kern="100">
                          <a:solidFill>
                            <a:srgbClr val="FF0000"/>
                          </a:solidFill>
                          <a:effectLst/>
                        </a:rPr>
                        <a:t>3</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dirty="0">
                          <a:solidFill>
                            <a:srgbClr val="FF0000"/>
                          </a:solidFill>
                          <a:effectLst/>
                        </a:rPr>
                        <a:t>自上而下语法</a:t>
                      </a:r>
                      <a:endParaRPr lang="en-US" altLang="zh-CN" sz="1500" kern="100" dirty="0">
                        <a:solidFill>
                          <a:srgbClr val="FF0000"/>
                        </a:solidFill>
                        <a:effectLst/>
                      </a:endParaRPr>
                    </a:p>
                    <a:p>
                      <a:pPr indent="127000" algn="ctr">
                        <a:lnSpc>
                          <a:spcPct val="150000"/>
                        </a:lnSpc>
                        <a:spcAft>
                          <a:spcPts val="0"/>
                        </a:spcAft>
                      </a:pPr>
                      <a:r>
                        <a:rPr lang="zh-CN" sz="1500" kern="100" dirty="0">
                          <a:solidFill>
                            <a:srgbClr val="FF0000"/>
                          </a:solidFill>
                          <a:effectLst/>
                        </a:rPr>
                        <a:t>分析</a:t>
                      </a:r>
                      <a:endParaRPr lang="zh-CN" sz="1500" kern="100" dirty="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solidFill>
                            <a:srgbClr val="FF0000"/>
                          </a:solidFill>
                          <a:effectLst/>
                        </a:rPr>
                        <a:t>设计实现编译器的语法分析模块</a:t>
                      </a:r>
                      <a:r>
                        <a:rPr lang="en-US" sz="1500" kern="100">
                          <a:solidFill>
                            <a:srgbClr val="FF0000"/>
                          </a:solidFill>
                          <a:effectLst/>
                        </a:rPr>
                        <a:t>-1</a:t>
                      </a:r>
                      <a:r>
                        <a:rPr lang="zh-CN" sz="1500" kern="100">
                          <a:solidFill>
                            <a:srgbClr val="FF0000"/>
                          </a:solidFill>
                          <a:effectLst/>
                        </a:rPr>
                        <a:t>，主要是</a:t>
                      </a:r>
                      <a:r>
                        <a:rPr lang="en-US" sz="1500" kern="100">
                          <a:solidFill>
                            <a:srgbClr val="FF0000"/>
                          </a:solidFill>
                          <a:effectLst/>
                        </a:rPr>
                        <a:t>LL(1)</a:t>
                      </a:r>
                      <a:r>
                        <a:rPr lang="zh-CN" sz="1500" kern="100">
                          <a:solidFill>
                            <a:srgbClr val="FF0000"/>
                          </a:solidFill>
                          <a:effectLst/>
                        </a:rPr>
                        <a:t>分析，即求</a:t>
                      </a:r>
                      <a:r>
                        <a:rPr lang="en-US" sz="1500" kern="100">
                          <a:solidFill>
                            <a:srgbClr val="FF0000"/>
                          </a:solidFill>
                          <a:effectLst/>
                        </a:rPr>
                        <a:t>First</a:t>
                      </a:r>
                      <a:r>
                        <a:rPr lang="zh-CN" sz="1500" kern="100">
                          <a:solidFill>
                            <a:srgbClr val="FF0000"/>
                          </a:solidFill>
                          <a:effectLst/>
                        </a:rPr>
                        <a:t>集、求</a:t>
                      </a:r>
                      <a:r>
                        <a:rPr lang="en-US" sz="1500" kern="100">
                          <a:solidFill>
                            <a:srgbClr val="FF0000"/>
                          </a:solidFill>
                          <a:effectLst/>
                        </a:rPr>
                        <a:t>Follow</a:t>
                      </a:r>
                      <a:r>
                        <a:rPr lang="zh-CN" sz="1500" kern="100">
                          <a:solidFill>
                            <a:srgbClr val="FF0000"/>
                          </a:solidFill>
                          <a:effectLst/>
                        </a:rPr>
                        <a:t>集、求</a:t>
                      </a:r>
                      <a:r>
                        <a:rPr lang="en-US" sz="1500" kern="100">
                          <a:solidFill>
                            <a:srgbClr val="FF0000"/>
                          </a:solidFill>
                          <a:effectLst/>
                        </a:rPr>
                        <a:t>Predict</a:t>
                      </a:r>
                      <a:r>
                        <a:rPr lang="zh-CN" sz="1500" kern="100">
                          <a:solidFill>
                            <a:srgbClr val="FF0000"/>
                          </a:solidFill>
                          <a:effectLst/>
                        </a:rPr>
                        <a:t>集（构造预测分析表）、符号栈、输入符号串、实现总控程序等，并给出测试用例。</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6</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7</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r>
              <a:tr h="642344">
                <a:tc>
                  <a:txBody>
                    <a:bodyPr/>
                    <a:lstStyle/>
                    <a:p>
                      <a:pPr indent="127000" algn="ctr">
                        <a:lnSpc>
                          <a:spcPct val="150000"/>
                        </a:lnSpc>
                        <a:spcAft>
                          <a:spcPts val="0"/>
                        </a:spcAft>
                      </a:pPr>
                      <a:r>
                        <a:rPr lang="en-US" sz="1500" kern="100">
                          <a:solidFill>
                            <a:srgbClr val="FF0000"/>
                          </a:solidFill>
                          <a:effectLst/>
                        </a:rPr>
                        <a:t>4</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dirty="0">
                          <a:solidFill>
                            <a:srgbClr val="FF0000"/>
                          </a:solidFill>
                          <a:effectLst/>
                        </a:rPr>
                        <a:t>自下而上语法</a:t>
                      </a:r>
                      <a:endParaRPr lang="en-US" altLang="zh-CN" sz="1500" kern="100" dirty="0">
                        <a:solidFill>
                          <a:srgbClr val="FF0000"/>
                        </a:solidFill>
                        <a:effectLst/>
                      </a:endParaRPr>
                    </a:p>
                    <a:p>
                      <a:pPr indent="127000" algn="ctr">
                        <a:lnSpc>
                          <a:spcPct val="150000"/>
                        </a:lnSpc>
                        <a:spcAft>
                          <a:spcPts val="0"/>
                        </a:spcAft>
                      </a:pPr>
                      <a:r>
                        <a:rPr lang="zh-CN" sz="1500" kern="100" dirty="0">
                          <a:solidFill>
                            <a:srgbClr val="FF0000"/>
                          </a:solidFill>
                          <a:effectLst/>
                        </a:rPr>
                        <a:t>分析</a:t>
                      </a:r>
                      <a:endParaRPr lang="zh-CN" sz="1500" kern="100" dirty="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solidFill>
                            <a:srgbClr val="FF0000"/>
                          </a:solidFill>
                          <a:effectLst/>
                        </a:rPr>
                        <a:t>设计实现编译器的语法分析模块</a:t>
                      </a:r>
                      <a:r>
                        <a:rPr lang="en-US" sz="1500" kern="100">
                          <a:solidFill>
                            <a:srgbClr val="FF0000"/>
                          </a:solidFill>
                          <a:effectLst/>
                        </a:rPr>
                        <a:t>-2</a:t>
                      </a:r>
                      <a:r>
                        <a:rPr lang="zh-CN" sz="1500" kern="100">
                          <a:solidFill>
                            <a:srgbClr val="FF0000"/>
                          </a:solidFill>
                          <a:effectLst/>
                        </a:rPr>
                        <a:t>，主要包括算符优先和</a:t>
                      </a:r>
                      <a:r>
                        <a:rPr lang="en-US" sz="1500" kern="100">
                          <a:solidFill>
                            <a:srgbClr val="FF0000"/>
                          </a:solidFill>
                          <a:effectLst/>
                        </a:rPr>
                        <a:t>LR</a:t>
                      </a:r>
                      <a:r>
                        <a:rPr lang="zh-CN" sz="1500" kern="100">
                          <a:solidFill>
                            <a:srgbClr val="FF0000"/>
                          </a:solidFill>
                          <a:effectLst/>
                        </a:rPr>
                        <a:t>分析的算法实现，并给出测试用例。</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8</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dirty="0">
                          <a:solidFill>
                            <a:srgbClr val="FF0000"/>
                          </a:solidFill>
                          <a:effectLst/>
                        </a:rPr>
                        <a:t>9</a:t>
                      </a:r>
                      <a:endParaRPr lang="zh-CN" sz="1500" kern="100" dirty="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r>
              <a:tr h="302907">
                <a:tc>
                  <a:txBody>
                    <a:bodyPr/>
                    <a:lstStyle/>
                    <a:p>
                      <a:pPr indent="127000" algn="ctr">
                        <a:lnSpc>
                          <a:spcPct val="150000"/>
                        </a:lnSpc>
                        <a:spcAft>
                          <a:spcPts val="0"/>
                        </a:spcAft>
                      </a:pPr>
                      <a:r>
                        <a:rPr lang="en-US" sz="1500" kern="100">
                          <a:effectLst/>
                        </a:rPr>
                        <a:t>5</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语法制导翻译</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effectLst/>
                        </a:rPr>
                        <a:t>实现属性文法的相关算法。</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10</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11</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r>
              <a:tr h="302907">
                <a:tc>
                  <a:txBody>
                    <a:bodyPr/>
                    <a:lstStyle/>
                    <a:p>
                      <a:pPr indent="127000" algn="ctr">
                        <a:lnSpc>
                          <a:spcPct val="150000"/>
                        </a:lnSpc>
                        <a:spcAft>
                          <a:spcPts val="0"/>
                        </a:spcAft>
                      </a:pPr>
                      <a:r>
                        <a:rPr lang="en-US" sz="1500" kern="100">
                          <a:effectLst/>
                        </a:rPr>
                        <a:t>6</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中间代码生成</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effectLst/>
                        </a:rPr>
                        <a:t>实现多种中间格式的等价转换。</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11</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12</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r>
              <a:tr h="302907">
                <a:tc>
                  <a:txBody>
                    <a:bodyPr/>
                    <a:lstStyle/>
                    <a:p>
                      <a:pPr indent="127000" algn="ctr">
                        <a:lnSpc>
                          <a:spcPct val="150000"/>
                        </a:lnSpc>
                        <a:spcAft>
                          <a:spcPts val="0"/>
                        </a:spcAft>
                      </a:pPr>
                      <a:r>
                        <a:rPr lang="en-US" sz="1500" kern="100">
                          <a:effectLst/>
                        </a:rPr>
                        <a:t>7</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effectLst/>
                        </a:rPr>
                        <a:t>优化</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effectLst/>
                        </a:rPr>
                        <a:t>给定中间程序，实现局部优化和循环优化。</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13</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effectLst/>
                        </a:rPr>
                        <a:t>14</a:t>
                      </a:r>
                      <a:endParaRPr lang="zh-CN" sz="1500" kern="100">
                        <a:effectLst/>
                        <a:latin typeface="Times New Roman" panose="02020603050405020304"/>
                        <a:ea typeface="宋体" panose="02010600030101010101" pitchFamily="2" charset="-122"/>
                        <a:cs typeface="Times New Roman" panose="02020603050405020304"/>
                      </a:endParaRPr>
                    </a:p>
                  </a:txBody>
                  <a:tcPr marL="17780" marR="17780" marT="0" marB="0" anchor="ctr"/>
                </a:tc>
              </a:tr>
              <a:tr h="642344">
                <a:tc>
                  <a:txBody>
                    <a:bodyPr/>
                    <a:lstStyle/>
                    <a:p>
                      <a:pPr indent="127000" algn="ctr">
                        <a:lnSpc>
                          <a:spcPct val="150000"/>
                        </a:lnSpc>
                        <a:spcAft>
                          <a:spcPts val="0"/>
                        </a:spcAft>
                      </a:pPr>
                      <a:r>
                        <a:rPr lang="en-US" sz="1500" kern="100">
                          <a:solidFill>
                            <a:srgbClr val="FF0000"/>
                          </a:solidFill>
                          <a:effectLst/>
                        </a:rPr>
                        <a:t>8</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zh-CN" sz="1500" kern="100">
                          <a:solidFill>
                            <a:srgbClr val="FF0000"/>
                          </a:solidFill>
                          <a:effectLst/>
                        </a:rPr>
                        <a:t>课程设计</a:t>
                      </a:r>
                      <a:r>
                        <a:rPr lang="en-US" sz="1500" kern="100">
                          <a:solidFill>
                            <a:srgbClr val="FF0000"/>
                          </a:solidFill>
                          <a:effectLst/>
                        </a:rPr>
                        <a:t>(1</a:t>
                      </a:r>
                      <a:r>
                        <a:rPr lang="zh-CN" sz="1500" kern="100">
                          <a:solidFill>
                            <a:srgbClr val="FF0000"/>
                          </a:solidFill>
                          <a:effectLst/>
                        </a:rPr>
                        <a:t>周</a:t>
                      </a:r>
                      <a:r>
                        <a:rPr lang="en-US" sz="1500" kern="100">
                          <a:solidFill>
                            <a:srgbClr val="FF0000"/>
                          </a:solidFill>
                          <a:effectLst/>
                        </a:rPr>
                        <a:t>)</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just">
                        <a:lnSpc>
                          <a:spcPct val="150000"/>
                        </a:lnSpc>
                        <a:spcAft>
                          <a:spcPts val="0"/>
                        </a:spcAft>
                      </a:pPr>
                      <a:r>
                        <a:rPr lang="zh-CN" sz="1500" kern="100">
                          <a:solidFill>
                            <a:srgbClr val="FF0000"/>
                          </a:solidFill>
                          <a:effectLst/>
                        </a:rPr>
                        <a:t>针对</a:t>
                      </a:r>
                      <a:r>
                        <a:rPr lang="en-US" sz="1500" kern="100">
                          <a:solidFill>
                            <a:srgbClr val="FF0000"/>
                          </a:solidFill>
                          <a:effectLst/>
                        </a:rPr>
                        <a:t>C</a:t>
                      </a:r>
                      <a:r>
                        <a:rPr lang="zh-CN" sz="1500" kern="100">
                          <a:solidFill>
                            <a:srgbClr val="FF0000"/>
                          </a:solidFill>
                          <a:effectLst/>
                        </a:rPr>
                        <a:t>语言子集，给定目标假想平台，在平常实现的编译模块的基础上，设计与实现一个完整的编译器。</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a:solidFill>
                            <a:srgbClr val="FF0000"/>
                          </a:solidFill>
                          <a:effectLst/>
                        </a:rPr>
                        <a:t>15</a:t>
                      </a:r>
                      <a:endParaRPr lang="zh-CN" sz="1500" kern="10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c>
                  <a:txBody>
                    <a:bodyPr/>
                    <a:lstStyle/>
                    <a:p>
                      <a:pPr indent="127000" algn="ctr">
                        <a:lnSpc>
                          <a:spcPct val="150000"/>
                        </a:lnSpc>
                        <a:spcAft>
                          <a:spcPts val="0"/>
                        </a:spcAft>
                      </a:pPr>
                      <a:r>
                        <a:rPr lang="en-US" sz="1500" kern="100" dirty="0">
                          <a:solidFill>
                            <a:srgbClr val="FF0000"/>
                          </a:solidFill>
                          <a:effectLst/>
                        </a:rPr>
                        <a:t>15</a:t>
                      </a:r>
                      <a:endParaRPr lang="zh-CN" sz="1500" kern="100" dirty="0">
                        <a:solidFill>
                          <a:srgbClr val="FF0000"/>
                        </a:solidFill>
                        <a:effectLst/>
                        <a:latin typeface="Times New Roman" panose="02020603050405020304"/>
                        <a:ea typeface="宋体" panose="02010600030101010101" pitchFamily="2" charset="-122"/>
                        <a:cs typeface="Times New Roman" panose="02020603050405020304"/>
                      </a:endParaRPr>
                    </a:p>
                  </a:txBody>
                  <a:tcPr marL="17780" marR="17780" marT="0" marB="0" anchor="ct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标题 1"/>
          <p:cNvSpPr>
            <a:spLocks noGrp="1"/>
          </p:cNvSpPr>
          <p:nvPr>
            <p:ph type="title"/>
          </p:nvPr>
        </p:nvSpPr>
        <p:spPr/>
        <p:txBody>
          <a:bodyPr vert="horz" wrap="square" lIns="91440" tIns="45720" rIns="91440" bIns="45720" anchor="ctr" anchorCtr="0"/>
          <a:p>
            <a:r>
              <a:rPr lang="zh-CN" altLang="en-US" dirty="0"/>
              <a:t>课程要求</a:t>
            </a:r>
            <a:endParaRPr lang="zh-CN" altLang="en-US" dirty="0"/>
          </a:p>
        </p:txBody>
      </p:sp>
      <p:sp>
        <p:nvSpPr>
          <p:cNvPr id="35843" name="内容占位符 2"/>
          <p:cNvSpPr>
            <a:spLocks noGrp="1"/>
          </p:cNvSpPr>
          <p:nvPr>
            <p:ph idx="1"/>
          </p:nvPr>
        </p:nvSpPr>
        <p:spPr>
          <a:xfrm>
            <a:off x="685800" y="1981200"/>
            <a:ext cx="7772400" cy="4543425"/>
          </a:xfrm>
          <a:ln>
            <a:solidFill>
              <a:srgbClr val="66FF99">
                <a:alpha val="100000"/>
              </a:srgbClr>
            </a:solidFill>
            <a:miter lim="800000"/>
          </a:ln>
        </p:spPr>
        <p:txBody>
          <a:bodyPr vert="horz" wrap="square" lIns="91440" tIns="45720" rIns="91440" bIns="45720" anchor="t" anchorCtr="0"/>
          <a:p>
            <a:r>
              <a:rPr lang="zh-CN" altLang="en-US" dirty="0"/>
              <a:t>编译器的原理</a:t>
            </a:r>
            <a:r>
              <a:rPr lang="en-US" altLang="zh-CN" dirty="0"/>
              <a:t>(</a:t>
            </a:r>
            <a:r>
              <a:rPr lang="zh-CN" altLang="en-US" dirty="0"/>
              <a:t>课堂知识</a:t>
            </a:r>
            <a:r>
              <a:rPr lang="en-US" altLang="zh-CN" dirty="0"/>
              <a:t>+</a:t>
            </a:r>
            <a:r>
              <a:rPr lang="zh-CN" altLang="en-US" dirty="0">
                <a:solidFill>
                  <a:srgbClr val="FF0000"/>
                </a:solidFill>
              </a:rPr>
              <a:t>课后习题</a:t>
            </a:r>
            <a:r>
              <a:rPr lang="en-US" altLang="zh-CN" dirty="0"/>
              <a:t>)</a:t>
            </a:r>
            <a:endParaRPr lang="en-US" altLang="zh-CN" dirty="0"/>
          </a:p>
          <a:p>
            <a:pPr lvl="1"/>
            <a:r>
              <a:rPr lang="zh-CN" altLang="en-US" dirty="0"/>
              <a:t>技术实现</a:t>
            </a:r>
            <a:endParaRPr lang="en-US" altLang="zh-CN" dirty="0"/>
          </a:p>
          <a:p>
            <a:pPr lvl="1"/>
            <a:r>
              <a:rPr lang="zh-CN" altLang="en-US" dirty="0"/>
              <a:t>理论</a:t>
            </a:r>
            <a:endParaRPr lang="en-US" altLang="zh-CN" dirty="0"/>
          </a:p>
          <a:p>
            <a:r>
              <a:rPr lang="zh-CN" altLang="en-US" dirty="0"/>
              <a:t>基本算法的实现</a:t>
            </a:r>
            <a:r>
              <a:rPr lang="en-US" altLang="zh-CN" dirty="0"/>
              <a:t>(3-4</a:t>
            </a:r>
            <a:r>
              <a:rPr lang="zh-CN" altLang="en-US" dirty="0"/>
              <a:t>人一组，</a:t>
            </a:r>
            <a:r>
              <a:rPr lang="zh-CN" altLang="en-US" dirty="0">
                <a:solidFill>
                  <a:srgbClr val="FF0000"/>
                </a:solidFill>
              </a:rPr>
              <a:t>五个程序</a:t>
            </a:r>
            <a:r>
              <a:rPr lang="zh-CN" altLang="en-US" dirty="0"/>
              <a:t>，班长统计</a:t>
            </a:r>
            <a:r>
              <a:rPr lang="en-US" altLang="zh-CN" dirty="0"/>
              <a:t>)</a:t>
            </a:r>
            <a:endParaRPr lang="en-US" altLang="zh-CN" dirty="0"/>
          </a:p>
          <a:p>
            <a:r>
              <a:rPr lang="zh-CN" altLang="en-US" dirty="0"/>
              <a:t>课设</a:t>
            </a:r>
            <a:r>
              <a:rPr lang="en-US" altLang="zh-CN" dirty="0"/>
              <a:t>(</a:t>
            </a:r>
            <a:r>
              <a:rPr lang="zh-CN" altLang="en-US" dirty="0"/>
              <a:t>第</a:t>
            </a:r>
            <a:r>
              <a:rPr lang="en-US" altLang="zh-CN" dirty="0"/>
              <a:t>18</a:t>
            </a:r>
            <a:r>
              <a:rPr lang="zh-CN" altLang="en-US" dirty="0"/>
              <a:t>周，</a:t>
            </a:r>
            <a:r>
              <a:rPr lang="zh-CN" altLang="en-US" dirty="0">
                <a:solidFill>
                  <a:srgbClr val="FF0000"/>
                </a:solidFill>
              </a:rPr>
              <a:t>实现一个小型编译器</a:t>
            </a:r>
            <a:r>
              <a:rPr lang="en-US" altLang="zh-CN" dirty="0"/>
              <a:t>)</a:t>
            </a:r>
            <a:endParaRPr lang="en-US" altLang="zh-CN" dirty="0"/>
          </a:p>
          <a:p>
            <a:r>
              <a:rPr lang="zh-CN" altLang="en-US" dirty="0"/>
              <a:t>讲座</a:t>
            </a:r>
            <a:r>
              <a:rPr lang="en-US" altLang="zh-CN" dirty="0"/>
              <a:t>/</a:t>
            </a:r>
            <a:r>
              <a:rPr lang="zh-CN" altLang="en-US" dirty="0"/>
              <a:t>座谈</a:t>
            </a:r>
            <a:r>
              <a:rPr lang="en-US" altLang="zh-CN" dirty="0"/>
              <a:t>(</a:t>
            </a:r>
            <a:r>
              <a:rPr lang="zh-CN" altLang="en-US" dirty="0">
                <a:solidFill>
                  <a:srgbClr val="FF0000"/>
                </a:solidFill>
              </a:rPr>
              <a:t>了解编译技术在研究中使用</a:t>
            </a:r>
            <a:r>
              <a:rPr lang="en-US" altLang="zh-CN" dirty="0"/>
              <a:t>)</a:t>
            </a:r>
            <a:endParaRPr lang="en-US" altLang="zh-CN" dirty="0"/>
          </a:p>
          <a:p>
            <a:r>
              <a:rPr lang="zh-CN" altLang="en-US" dirty="0"/>
              <a:t>考试成绩</a:t>
            </a:r>
            <a:r>
              <a:rPr lang="en-US" altLang="zh-CN" dirty="0"/>
              <a:t>70%+</a:t>
            </a:r>
            <a:r>
              <a:rPr lang="zh-CN" altLang="en-US" dirty="0"/>
              <a:t>平时成绩</a:t>
            </a:r>
            <a:r>
              <a:rPr lang="en-US" altLang="zh-CN" dirty="0"/>
              <a:t>30%</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标题 1"/>
          <p:cNvSpPr>
            <a:spLocks noGrp="1"/>
          </p:cNvSpPr>
          <p:nvPr>
            <p:ph type="title"/>
          </p:nvPr>
        </p:nvSpPr>
        <p:spPr>
          <a:xfrm>
            <a:off x="611188" y="44450"/>
            <a:ext cx="7772400" cy="1143000"/>
          </a:xfrm>
        </p:spPr>
        <p:txBody>
          <a:bodyPr vert="horz" wrap="square" lIns="91440" tIns="45720" rIns="91440" bIns="45720" anchor="ctr" anchorCtr="0"/>
          <a:p>
            <a:r>
              <a:rPr lang="zh-CN" altLang="en-US" dirty="0"/>
              <a:t>课程要求</a:t>
            </a:r>
            <a:endParaRPr lang="zh-CN" altLang="en-US" dirty="0"/>
          </a:p>
        </p:txBody>
      </p:sp>
      <p:pic>
        <p:nvPicPr>
          <p:cNvPr id="36867" name="Picture 2" descr="D:\2015年工作\编译原理\2016年秋季\thCAMEQBOW.jpg"/>
          <p:cNvPicPr>
            <a:picLocks noChangeAspect="1"/>
          </p:cNvPicPr>
          <p:nvPr/>
        </p:nvPicPr>
        <p:blipFill>
          <a:blip r:embed="rId1"/>
          <a:stretch>
            <a:fillRect/>
          </a:stretch>
        </p:blipFill>
        <p:spPr>
          <a:xfrm>
            <a:off x="323850" y="1628775"/>
            <a:ext cx="4176713" cy="5199063"/>
          </a:xfrm>
          <a:prstGeom prst="rect">
            <a:avLst/>
          </a:prstGeom>
          <a:noFill/>
          <a:ln w="9525">
            <a:noFill/>
          </a:ln>
        </p:spPr>
      </p:pic>
      <p:sp>
        <p:nvSpPr>
          <p:cNvPr id="36868" name="椭圆 3"/>
          <p:cNvSpPr/>
          <p:nvPr/>
        </p:nvSpPr>
        <p:spPr>
          <a:xfrm>
            <a:off x="1619250" y="2889250"/>
            <a:ext cx="1368425" cy="1079500"/>
          </a:xfrm>
          <a:prstGeom prst="ellipse">
            <a:avLst/>
          </a:prstGeom>
          <a:noFill/>
          <a:ln w="9525" cap="flat" cmpd="sng">
            <a:solidFill>
              <a:srgbClr val="FF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pic>
        <p:nvPicPr>
          <p:cNvPr id="145410" name="Picture 2" descr="http://img.mukewang.com/5652af9c000102d704460226.png"/>
          <p:cNvPicPr>
            <a:picLocks noChangeAspect="1"/>
          </p:cNvPicPr>
          <p:nvPr/>
        </p:nvPicPr>
        <p:blipFill>
          <a:blip r:embed="rId2"/>
          <a:stretch>
            <a:fillRect/>
          </a:stretch>
        </p:blipFill>
        <p:spPr>
          <a:xfrm>
            <a:off x="5299075" y="4694238"/>
            <a:ext cx="3181350" cy="1612900"/>
          </a:xfrm>
          <a:prstGeom prst="rect">
            <a:avLst/>
          </a:prstGeom>
          <a:noFill/>
          <a:ln w="9525">
            <a:noFill/>
          </a:ln>
        </p:spPr>
      </p:pic>
      <p:pic>
        <p:nvPicPr>
          <p:cNvPr id="36870" name="Picture 4" descr="http://img.mukewang.com/5652aea200017ef604980344.jpg"/>
          <p:cNvPicPr>
            <a:picLocks noChangeAspect="1"/>
          </p:cNvPicPr>
          <p:nvPr/>
        </p:nvPicPr>
        <p:blipFill>
          <a:blip r:embed="rId3"/>
          <a:stretch>
            <a:fillRect/>
          </a:stretch>
        </p:blipFill>
        <p:spPr>
          <a:xfrm>
            <a:off x="5438775" y="1844675"/>
            <a:ext cx="2947988" cy="2038350"/>
          </a:xfrm>
          <a:prstGeom prst="rect">
            <a:avLst/>
          </a:prstGeom>
          <a:noFill/>
          <a:ln w="9525">
            <a:noFill/>
          </a:ln>
        </p:spPr>
      </p:pic>
      <p:sp>
        <p:nvSpPr>
          <p:cNvPr id="36871" name="矩形 3"/>
          <p:cNvSpPr/>
          <p:nvPr/>
        </p:nvSpPr>
        <p:spPr>
          <a:xfrm>
            <a:off x="6011863" y="4221163"/>
            <a:ext cx="18002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分组：男女搭配</a:t>
            </a:r>
            <a:endParaRPr lang="zh-CN" altLang="en-US" sz="2400" dirty="0"/>
          </a:p>
        </p:txBody>
      </p:sp>
      <p:sp>
        <p:nvSpPr>
          <p:cNvPr id="2" name="文本框 1"/>
          <p:cNvSpPr txBox="1"/>
          <p:nvPr/>
        </p:nvSpPr>
        <p:spPr>
          <a:xfrm>
            <a:off x="6228080" y="1196975"/>
            <a:ext cx="1402080" cy="460375"/>
          </a:xfrm>
          <a:prstGeom prst="rect">
            <a:avLst/>
          </a:prstGeom>
          <a:noFill/>
        </p:spPr>
        <p:txBody>
          <a:bodyPr wrap="none">
            <a:spAutoFit/>
            <a:scene3d>
              <a:camera prst="orthographicFront"/>
              <a:lightRig rig="threePt" dir="t"/>
            </a:scene3d>
          </a:bodyPr>
          <a:lstStyle/>
          <a:p>
            <a:pPr marR="0" defTabSz="914400" eaLnBrk="1" hangingPunct="1">
              <a:buClrTx/>
              <a:buSzTx/>
              <a:buFontTx/>
              <a:buNone/>
              <a:defRPr/>
            </a:pP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课程设计</a:t>
            </a: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p:txBody>
      </p:sp>
      <p:sp>
        <p:nvSpPr>
          <p:cNvPr id="3" name="文本框 2"/>
          <p:cNvSpPr txBox="1"/>
          <p:nvPr/>
        </p:nvSpPr>
        <p:spPr>
          <a:xfrm>
            <a:off x="2051685" y="1168400"/>
            <a:ext cx="1097279" cy="460375"/>
          </a:xfrm>
          <a:prstGeom prst="rect">
            <a:avLst/>
          </a:prstGeom>
          <a:noFill/>
        </p:spPr>
        <p:txBody>
          <a:bodyPr wrap="none">
            <a:spAutoFit/>
            <a:scene3d>
              <a:camera prst="orthographicFront"/>
              <a:lightRig rig="threePt" dir="t"/>
            </a:scene3d>
          </a:bodyPr>
          <a:lstStyle/>
          <a:p>
            <a:pPr marR="0" defTabSz="914400" eaLnBrk="1" hangingPunct="1">
              <a:buClrTx/>
              <a:buSzTx/>
              <a:buFontTx/>
              <a:buNone/>
              <a:defRPr/>
            </a:pP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理论课</a:t>
            </a: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noChangeArrowheads="1"/>
          </p:cNvSpPr>
          <p:nvPr>
            <p:ph type="title"/>
          </p:nvPr>
        </p:nvSpPr>
        <p:spPr>
          <a:xfrm>
            <a:off x="685800" y="381000"/>
            <a:ext cx="7772400" cy="652463"/>
          </a:xfrm>
        </p:spPr>
        <p:txBody>
          <a:bodyPr vert="horz" wrap="square" lIns="91440" tIns="45720" rIns="91440" bIns="45720" numCol="1" anchor="ctr" anchorCtr="0" compatLnSpc="1">
            <a:normAutofit fontScale="90000"/>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4400" b="0" i="0" u="none" strike="noStrike" kern="0" cap="none" spc="0" normalizeH="0" baseline="0" noProof="1">
                <a:ln>
                  <a:noFill/>
                </a:ln>
                <a:solidFill>
                  <a:schemeClr val="tx2"/>
                </a:solidFill>
                <a:effectLst/>
                <a:uLnTx/>
                <a:uFillTx/>
                <a:latin typeface="+mj-lt"/>
                <a:ea typeface="+mj-ea"/>
                <a:cs typeface="+mj-cs"/>
              </a:rPr>
              <a:t>授课内容</a:t>
            </a:r>
            <a:endParaRPr kumimoji="1" lang="zh-CN" altLang="en-US" sz="4400" b="0" i="0" u="none" strike="noStrike" kern="0" cap="none" spc="0" normalizeH="0" baseline="0" noProof="1">
              <a:ln>
                <a:noFill/>
              </a:ln>
              <a:solidFill>
                <a:schemeClr val="tx2"/>
              </a:solidFill>
              <a:effectLst/>
              <a:uLnTx/>
              <a:uFillTx/>
              <a:latin typeface="+mj-lt"/>
              <a:ea typeface="+mj-ea"/>
              <a:cs typeface="+mj-cs"/>
            </a:endParaRPr>
          </a:p>
        </p:txBody>
      </p:sp>
      <p:sp>
        <p:nvSpPr>
          <p:cNvPr id="14339" name="Rectangle 3"/>
          <p:cNvSpPr>
            <a:spLocks noGrp="1" noChangeArrowheads="1"/>
          </p:cNvSpPr>
          <p:nvPr>
            <p:ph idx="1"/>
          </p:nvPr>
        </p:nvSpPr>
        <p:spPr>
          <a:xfrm>
            <a:off x="685800" y="1295400"/>
            <a:ext cx="7772400" cy="5105400"/>
          </a:xfrm>
        </p:spPr>
        <p:txBody>
          <a:bodyPr vert="horz" wrap="square" lIns="91440" tIns="45720" rIns="91440" bIns="45720" numCol="1" anchor="t" anchorCtr="0" compatLnSpc="1">
            <a:normAutofit fontScale="77500" lnSpcReduction="20000"/>
          </a:bodyPr>
          <a:lstStyle/>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第一章  编译程序概述</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第二章  高级语言及其语法描述</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第三章  词法分析</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第四章  自上而下语法分析方法</a:t>
            </a:r>
            <a:endPar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第五章  自下而上语法分析方法</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第六章  属性文法和语法制导翻译</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第七章  语义分析和中间代码生成</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第八章  符号表</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第九章  运行时存储空间组织</a:t>
            </a:r>
            <a:endParaRPr kumimoji="1" lang="en-US" altLang="zh-CN" sz="2800" b="1" i="0" u="none" strike="noStrike" kern="0" cap="none" spc="0" normalizeH="0" baseline="0" noProof="1">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1">
                <a:ln>
                  <a:noFill/>
                </a:ln>
                <a:solidFill>
                  <a:schemeClr val="tx1"/>
                </a:solidFill>
                <a:effectLst/>
                <a:uLnTx/>
                <a:uFillTx/>
                <a:latin typeface="黑体" panose="02010609060101010101" pitchFamily="49" charset="-122"/>
                <a:ea typeface="+mn-ea"/>
                <a:cs typeface="+mn-cs"/>
              </a:rPr>
              <a:t>第十章  优化</a:t>
            </a:r>
            <a:endParaRPr kumimoji="1" lang="zh-CN" altLang="en-US" sz="2800" b="0" i="0" u="none" strike="noStrike" kern="0" cap="none" spc="0" normalizeH="0" baseline="0" noProof="1">
              <a:ln>
                <a:noFill/>
              </a:ln>
              <a:solidFill>
                <a:schemeClr val="tx1"/>
              </a:solidFill>
              <a:effectLst/>
              <a:uLnTx/>
              <a:uFillTx/>
              <a:latin typeface="+mn-lt"/>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标题 1"/>
          <p:cNvSpPr>
            <a:spLocks noGrp="1"/>
          </p:cNvSpPr>
          <p:nvPr>
            <p:ph type="title"/>
          </p:nvPr>
        </p:nvSpPr>
        <p:spPr/>
        <p:txBody>
          <a:bodyPr vert="horz" wrap="square" lIns="91440" tIns="45720" rIns="91440" bIns="45720" anchor="ctr" anchorCtr="0"/>
          <a:p>
            <a:r>
              <a:rPr lang="zh-CN" altLang="en-US" dirty="0"/>
              <a:t>章节关系</a:t>
            </a:r>
            <a:endParaRPr lang="zh-CN" altLang="en-US" dirty="0"/>
          </a:p>
        </p:txBody>
      </p:sp>
      <p:sp>
        <p:nvSpPr>
          <p:cNvPr id="39939" name="流程图: 多文档 3"/>
          <p:cNvSpPr/>
          <p:nvPr/>
        </p:nvSpPr>
        <p:spPr>
          <a:xfrm>
            <a:off x="179388" y="3213100"/>
            <a:ext cx="1871662" cy="1295400"/>
          </a:xfrm>
          <a:prstGeom prst="flowChartMultidocument">
            <a:avLst/>
          </a:prstGeom>
          <a:noFill/>
          <a:ln w="9525" cap="flat" cmpd="sng">
            <a:solidFill>
              <a:srgbClr val="000066"/>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None/>
            </a:pPr>
            <a:r>
              <a:rPr lang="zh-CN" altLang="en-US" sz="2400" dirty="0"/>
              <a:t>源程序</a:t>
            </a:r>
            <a:endParaRPr lang="en-US" altLang="zh-CN" sz="2400" dirty="0"/>
          </a:p>
          <a:p>
            <a:pPr marL="342900" lvl="0" indent="-342900" eaLnBrk="1" hangingPunct="1">
              <a:spcBef>
                <a:spcPct val="0"/>
              </a:spcBef>
              <a:buNone/>
            </a:pPr>
            <a:r>
              <a:rPr lang="zh-CN" altLang="en-US" sz="2400" dirty="0"/>
              <a:t>（</a:t>
            </a:r>
            <a:r>
              <a:rPr lang="zh-CN" altLang="en-US" sz="2000" dirty="0"/>
              <a:t>语言定义</a:t>
            </a:r>
            <a:r>
              <a:rPr lang="zh-CN" altLang="en-US" sz="2400" dirty="0"/>
              <a:t>）</a:t>
            </a:r>
            <a:endParaRPr lang="zh-CN" altLang="en-US" sz="2400" dirty="0"/>
          </a:p>
        </p:txBody>
      </p:sp>
      <p:sp>
        <p:nvSpPr>
          <p:cNvPr id="39940" name="流程图: 多文档 4"/>
          <p:cNvSpPr/>
          <p:nvPr/>
        </p:nvSpPr>
        <p:spPr>
          <a:xfrm>
            <a:off x="7005638" y="2997200"/>
            <a:ext cx="1871662" cy="1295400"/>
          </a:xfrm>
          <a:prstGeom prst="flowChartMultidocument">
            <a:avLst/>
          </a:prstGeom>
          <a:noFill/>
          <a:ln w="9525" cap="flat" cmpd="sng">
            <a:solidFill>
              <a:srgbClr val="000066"/>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None/>
            </a:pPr>
            <a:r>
              <a:rPr lang="zh-CN" altLang="en-US" sz="2400" dirty="0"/>
              <a:t>目标程序</a:t>
            </a:r>
            <a:endParaRPr lang="en-US" altLang="zh-CN" sz="2400" dirty="0"/>
          </a:p>
        </p:txBody>
      </p:sp>
      <p:sp>
        <p:nvSpPr>
          <p:cNvPr id="39941" name="流程图: 磁盘 5"/>
          <p:cNvSpPr/>
          <p:nvPr/>
        </p:nvSpPr>
        <p:spPr>
          <a:xfrm>
            <a:off x="7107238" y="4652963"/>
            <a:ext cx="1712912" cy="936625"/>
          </a:xfrm>
          <a:prstGeom prst="flowChartMagneticDisk">
            <a:avLst/>
          </a:prstGeom>
          <a:noFill/>
          <a:ln w="9525" cap="flat" cmpd="sng">
            <a:solidFill>
              <a:srgbClr val="000066"/>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None/>
            </a:pPr>
            <a:r>
              <a:rPr lang="zh-CN" altLang="en-US" sz="2000" dirty="0"/>
              <a:t>运行时</a:t>
            </a:r>
            <a:r>
              <a:rPr lang="en-US" altLang="zh-CN" sz="2000" dirty="0"/>
              <a:t>CPU</a:t>
            </a:r>
            <a:r>
              <a:rPr lang="zh-CN" altLang="en-US" sz="2000" dirty="0"/>
              <a:t>，内存</a:t>
            </a:r>
            <a:endParaRPr lang="zh-CN" altLang="en-US" sz="2000" dirty="0"/>
          </a:p>
        </p:txBody>
      </p:sp>
      <p:sp>
        <p:nvSpPr>
          <p:cNvPr id="39942" name="右箭头 6"/>
          <p:cNvSpPr/>
          <p:nvPr/>
        </p:nvSpPr>
        <p:spPr>
          <a:xfrm rot="5400000">
            <a:off x="7812088" y="4221163"/>
            <a:ext cx="431800" cy="431800"/>
          </a:xfrm>
          <a:prstGeom prst="rightArrow">
            <a:avLst>
              <a:gd name="adj1" fmla="val 50000"/>
              <a:gd name="adj2" fmla="val 50000"/>
            </a:avLst>
          </a:prstGeom>
          <a:noFill/>
          <a:ln w="9525" cap="flat" cmpd="sng">
            <a:solidFill>
              <a:srgbClr val="000066"/>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None/>
            </a:pPr>
            <a:endParaRPr lang="zh-CN" altLang="en-US" sz="2400" dirty="0"/>
          </a:p>
        </p:txBody>
      </p:sp>
      <p:cxnSp>
        <p:nvCxnSpPr>
          <p:cNvPr id="8" name="直接箭头连接符 7"/>
          <p:cNvCxnSpPr/>
          <p:nvPr/>
        </p:nvCxnSpPr>
        <p:spPr bwMode="auto">
          <a:xfrm>
            <a:off x="5219700" y="3429000"/>
            <a:ext cx="162877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39944" name="矩形 8"/>
          <p:cNvSpPr/>
          <p:nvPr/>
        </p:nvSpPr>
        <p:spPr>
          <a:xfrm>
            <a:off x="2051050" y="4221163"/>
            <a:ext cx="493077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dirty="0"/>
              <a:t>词法分析，语法分析，语义分析</a:t>
            </a:r>
            <a:r>
              <a:rPr lang="en-US" altLang="zh-CN" sz="2000" dirty="0"/>
              <a:t>, </a:t>
            </a:r>
            <a:r>
              <a:rPr lang="zh-CN" altLang="en-US" sz="2000" dirty="0"/>
              <a:t>中间代码</a:t>
            </a:r>
            <a:endParaRPr lang="zh-CN" altLang="en-US" sz="2000" dirty="0"/>
          </a:p>
        </p:txBody>
      </p:sp>
      <p:sp>
        <p:nvSpPr>
          <p:cNvPr id="39945" name="矩形 9"/>
          <p:cNvSpPr/>
          <p:nvPr/>
        </p:nvSpPr>
        <p:spPr>
          <a:xfrm>
            <a:off x="8343900" y="4130675"/>
            <a:ext cx="800100" cy="4254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动态</a:t>
            </a:r>
            <a:endParaRPr lang="zh-CN" altLang="en-US" sz="2400" dirty="0"/>
          </a:p>
        </p:txBody>
      </p:sp>
      <p:sp>
        <p:nvSpPr>
          <p:cNvPr id="11" name="矩形 10"/>
          <p:cNvSpPr/>
          <p:nvPr/>
        </p:nvSpPr>
        <p:spPr>
          <a:xfrm>
            <a:off x="841375" y="5605463"/>
            <a:ext cx="8035925" cy="8318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rPr>
              <a:t>理解</a:t>
            </a:r>
            <a:r>
              <a:rPr lang="zh-CN" altLang="en-US" sz="2400" u="sng" dirty="0">
                <a:solidFill>
                  <a:srgbClr val="FF0000"/>
                </a:solidFill>
              </a:rPr>
              <a:t>目标程序</a:t>
            </a:r>
            <a:r>
              <a:rPr lang="zh-CN" altLang="en-US" sz="2400" dirty="0">
                <a:solidFill>
                  <a:srgbClr val="FF0000"/>
                </a:solidFill>
              </a:rPr>
              <a:t>在运行时刻是如何存取的</a:t>
            </a:r>
            <a:endParaRPr lang="en-US" altLang="zh-CN" sz="2400" dirty="0">
              <a:solidFill>
                <a:srgbClr val="FF0000"/>
              </a:solidFill>
            </a:endParaRPr>
          </a:p>
          <a:p>
            <a:pPr marL="0" lvl="0" indent="0" eaLnBrk="1" hangingPunct="1">
              <a:spcBef>
                <a:spcPct val="0"/>
              </a:spcBef>
              <a:buNone/>
            </a:pPr>
            <a:r>
              <a:rPr lang="zh-CN" altLang="en-US" sz="2400" dirty="0">
                <a:solidFill>
                  <a:srgbClr val="FF0000"/>
                </a:solidFill>
              </a:rPr>
              <a:t>编译器</a:t>
            </a:r>
            <a:r>
              <a:rPr lang="zh-CN" altLang="en-US" sz="2400" u="sng" dirty="0">
                <a:solidFill>
                  <a:srgbClr val="FF0000"/>
                </a:solidFill>
              </a:rPr>
              <a:t>后端</a:t>
            </a:r>
            <a:r>
              <a:rPr lang="zh-CN" altLang="en-US" sz="2400" dirty="0">
                <a:solidFill>
                  <a:srgbClr val="FF0000"/>
                </a:solidFill>
              </a:rPr>
              <a:t>要将静态程序文本和动态运行时联系起来</a:t>
            </a:r>
            <a:endParaRPr lang="zh-CN" altLang="en-US" sz="2400" dirty="0">
              <a:solidFill>
                <a:srgbClr val="FF0000"/>
              </a:solidFill>
            </a:endParaRPr>
          </a:p>
        </p:txBody>
      </p:sp>
      <p:cxnSp>
        <p:nvCxnSpPr>
          <p:cNvPr id="12" name="直接箭头连接符 11"/>
          <p:cNvCxnSpPr/>
          <p:nvPr/>
        </p:nvCxnSpPr>
        <p:spPr bwMode="auto">
          <a:xfrm>
            <a:off x="2051050" y="3933825"/>
            <a:ext cx="1628775"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3" name="直接箭头连接符 12"/>
          <p:cNvCxnSpPr/>
          <p:nvPr/>
        </p:nvCxnSpPr>
        <p:spPr bwMode="auto">
          <a:xfrm>
            <a:off x="3592513" y="3644900"/>
            <a:ext cx="1627188"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39949" name="矩形 13"/>
          <p:cNvSpPr/>
          <p:nvPr/>
        </p:nvSpPr>
        <p:spPr>
          <a:xfrm>
            <a:off x="676275" y="2813050"/>
            <a:ext cx="877888"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第二章</a:t>
            </a:r>
            <a:endParaRPr lang="zh-CN" altLang="en-US" sz="2400" dirty="0"/>
          </a:p>
        </p:txBody>
      </p:sp>
      <p:sp>
        <p:nvSpPr>
          <p:cNvPr id="39950" name="矩形 14"/>
          <p:cNvSpPr/>
          <p:nvPr/>
        </p:nvSpPr>
        <p:spPr>
          <a:xfrm>
            <a:off x="2427288" y="3432175"/>
            <a:ext cx="8763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第三章</a:t>
            </a:r>
            <a:endParaRPr lang="zh-CN" altLang="en-US" sz="2400" dirty="0"/>
          </a:p>
        </p:txBody>
      </p:sp>
      <p:sp>
        <p:nvSpPr>
          <p:cNvPr id="39951" name="矩形 15"/>
          <p:cNvSpPr/>
          <p:nvPr/>
        </p:nvSpPr>
        <p:spPr>
          <a:xfrm>
            <a:off x="3752850" y="3170238"/>
            <a:ext cx="1339850"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t>第四、五章</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副标题 2"/>
          <p:cNvSpPr txBox="1"/>
          <p:nvPr/>
        </p:nvSpPr>
        <p:spPr>
          <a:xfrm>
            <a:off x="42863" y="60325"/>
            <a:ext cx="7823200" cy="6540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0"/>
              </a:spcBef>
              <a:buNone/>
            </a:pPr>
            <a:r>
              <a:rPr lang="en-US" altLang="zh-CN" sz="3600" dirty="0">
                <a:solidFill>
                  <a:srgbClr val="FFFFFF"/>
                </a:solidFill>
                <a:latin typeface="微软雅黑" panose="020B0503020204020204" pitchFamily="34" charset="-122"/>
                <a:ea typeface="微软雅黑" panose="020B0503020204020204" pitchFamily="34" charset="-122"/>
              </a:rPr>
              <a:t>5. </a:t>
            </a:r>
            <a:r>
              <a:rPr lang="zh-CN" altLang="en-US" sz="3600" dirty="0">
                <a:solidFill>
                  <a:srgbClr val="FFFFFF"/>
                </a:solidFill>
                <a:latin typeface="微软雅黑" panose="020B0503020204020204" pitchFamily="34" charset="-122"/>
                <a:ea typeface="微软雅黑" panose="020B0503020204020204" pitchFamily="34" charset="-122"/>
              </a:rPr>
              <a:t>学习方法</a:t>
            </a:r>
            <a:endParaRPr lang="zh-CN" altLang="en-US" sz="3600" dirty="0">
              <a:solidFill>
                <a:srgbClr val="FFFFFF"/>
              </a:solidFill>
              <a:latin typeface="微软雅黑" panose="020B0503020204020204" pitchFamily="34" charset="-122"/>
              <a:ea typeface="微软雅黑" panose="020B0503020204020204" pitchFamily="34" charset="-122"/>
            </a:endParaRPr>
          </a:p>
        </p:txBody>
      </p:sp>
      <p:sp>
        <p:nvSpPr>
          <p:cNvPr id="41987" name="内容占位符 2"/>
          <p:cNvSpPr txBox="1"/>
          <p:nvPr/>
        </p:nvSpPr>
        <p:spPr>
          <a:xfrm>
            <a:off x="207963" y="922338"/>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endParaRPr lang="en-US" altLang="zh-CN" sz="2800" dirty="0">
              <a:solidFill>
                <a:srgbClr val="993300"/>
              </a:solidFill>
            </a:endParaRPr>
          </a:p>
        </p:txBody>
      </p:sp>
      <p:sp>
        <p:nvSpPr>
          <p:cNvPr id="3" name="矩形 2"/>
          <p:cNvSpPr/>
          <p:nvPr/>
        </p:nvSpPr>
        <p:spPr>
          <a:xfrm>
            <a:off x="512763" y="1038225"/>
            <a:ext cx="8196263" cy="4929188"/>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marL="342900" indent="-342900">
              <a:defRPr sz="2400" b="1">
                <a:solidFill>
                  <a:schemeClr val="tx1"/>
                </a:solidFill>
                <a:latin typeface="Arial" panose="020B0604020202020204" pitchFamily="34" charset="0"/>
                <a:ea typeface="宋体" panose="02010600030101010101" pitchFamily="2" charset="-122"/>
              </a:defRPr>
            </a:lvl1pPr>
            <a:lvl2pPr marL="2857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本科生，研究生，博士生的区别？</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117762" name="Picture 2"/>
          <p:cNvPicPr>
            <a:picLocks noChangeAspect="1"/>
          </p:cNvPicPr>
          <p:nvPr/>
        </p:nvPicPr>
        <p:blipFill>
          <a:blip r:embed="rId1"/>
          <a:stretch>
            <a:fillRect/>
          </a:stretch>
        </p:blipFill>
        <p:spPr>
          <a:xfrm>
            <a:off x="512763" y="922338"/>
            <a:ext cx="3454400" cy="1603375"/>
          </a:xfrm>
          <a:prstGeom prst="rect">
            <a:avLst/>
          </a:prstGeom>
          <a:noFill/>
          <a:ln w="9525">
            <a:noFill/>
          </a:ln>
          <a:effectLst>
            <a:prstShdw prst="shdw13" dist="53882" dir="13499999">
              <a:schemeClr val="bg2">
                <a:alpha val="50000"/>
              </a:schemeClr>
            </a:prstShdw>
          </a:effectLst>
        </p:spPr>
      </p:pic>
      <p:pic>
        <p:nvPicPr>
          <p:cNvPr id="117763" name="Picture 3"/>
          <p:cNvPicPr>
            <a:picLocks noChangeAspect="1"/>
          </p:cNvPicPr>
          <p:nvPr/>
        </p:nvPicPr>
        <p:blipFill>
          <a:blip r:embed="rId2"/>
          <a:stretch>
            <a:fillRect/>
          </a:stretch>
        </p:blipFill>
        <p:spPr>
          <a:xfrm>
            <a:off x="6732588" y="1493838"/>
            <a:ext cx="2090737" cy="3475037"/>
          </a:xfrm>
          <a:prstGeom prst="rect">
            <a:avLst/>
          </a:prstGeom>
          <a:noFill/>
          <a:ln w="9525">
            <a:noFill/>
          </a:ln>
          <a:effectLst>
            <a:prstShdw prst="shdw13" dist="53882" dir="13499999">
              <a:schemeClr val="bg2">
                <a:alpha val="50000"/>
              </a:schemeClr>
            </a:prstShdw>
          </a:effectLst>
        </p:spPr>
      </p:pic>
      <p:pic>
        <p:nvPicPr>
          <p:cNvPr id="117766" name="Picture 6"/>
          <p:cNvPicPr>
            <a:picLocks noChangeAspect="1"/>
          </p:cNvPicPr>
          <p:nvPr/>
        </p:nvPicPr>
        <p:blipFill>
          <a:blip r:embed="rId3"/>
          <a:stretch>
            <a:fillRect/>
          </a:stretch>
        </p:blipFill>
        <p:spPr>
          <a:xfrm>
            <a:off x="757238" y="2465388"/>
            <a:ext cx="2965450" cy="3865562"/>
          </a:xfrm>
          <a:prstGeom prst="rect">
            <a:avLst/>
          </a:prstGeom>
          <a:noFill/>
          <a:ln w="9525">
            <a:noFill/>
          </a:ln>
          <a:effectLst>
            <a:prstShdw prst="shdw13" dist="53882" dir="13499999">
              <a:schemeClr val="bg2">
                <a:alpha val="50000"/>
              </a:schemeClr>
            </a:prstShdw>
          </a:effectLst>
        </p:spPr>
      </p:pic>
      <p:pic>
        <p:nvPicPr>
          <p:cNvPr id="20490" name="Picture 10"/>
          <p:cNvPicPr>
            <a:picLocks noChangeAspect="1"/>
          </p:cNvPicPr>
          <p:nvPr/>
        </p:nvPicPr>
        <p:blipFill>
          <a:blip r:embed="rId4"/>
          <a:stretch>
            <a:fillRect/>
          </a:stretch>
        </p:blipFill>
        <p:spPr>
          <a:xfrm>
            <a:off x="2843213" y="1628775"/>
            <a:ext cx="3629025" cy="4572000"/>
          </a:xfrm>
          <a:prstGeom prst="rect">
            <a:avLst/>
          </a:prstGeom>
          <a:noFill/>
          <a:ln w="9525">
            <a:noFill/>
          </a:ln>
          <a:effectLst>
            <a:prstShdw prst="shdw13" dist="53882" dir="13499999">
              <a:schemeClr val="bg2">
                <a:alpha val="50000"/>
              </a:schemeClr>
            </a:prstShdw>
          </a:effec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7762"/>
                                        </p:tgtEl>
                                        <p:attrNameLst>
                                          <p:attrName>style.visibility</p:attrName>
                                        </p:attrNameLst>
                                      </p:cBhvr>
                                      <p:to>
                                        <p:strVal val="visible"/>
                                      </p:to>
                                    </p:set>
                                    <p:animEffect transition="in" filter="wipe(down)">
                                      <p:cBhvr>
                                        <p:cTn id="12" dur="500"/>
                                        <p:tgtEl>
                                          <p:spTgt spid="1177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7763"/>
                                        </p:tgtEl>
                                        <p:attrNameLst>
                                          <p:attrName>style.visibility</p:attrName>
                                        </p:attrNameLst>
                                      </p:cBhvr>
                                      <p:to>
                                        <p:strVal val="visible"/>
                                      </p:to>
                                    </p:set>
                                    <p:animEffect transition="in" filter="wipe(down)">
                                      <p:cBhvr>
                                        <p:cTn id="17" dur="500"/>
                                        <p:tgtEl>
                                          <p:spTgt spid="11776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7766"/>
                                        </p:tgtEl>
                                        <p:attrNameLst>
                                          <p:attrName>style.visibility</p:attrName>
                                        </p:attrNameLst>
                                      </p:cBhvr>
                                      <p:to>
                                        <p:strVal val="visible"/>
                                      </p:to>
                                    </p:set>
                                    <p:animEffect transition="in" filter="barn(inVertical)">
                                      <p:cBhvr>
                                        <p:cTn id="22" dur="500"/>
                                        <p:tgtEl>
                                          <p:spTgt spid="11776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0490"/>
                                        </p:tgtEl>
                                        <p:attrNameLst>
                                          <p:attrName>style.visibility</p:attrName>
                                        </p:attrNameLst>
                                      </p:cBhvr>
                                      <p:to>
                                        <p:strVal val="visible"/>
                                      </p:to>
                                    </p:set>
                                    <p:animEffect transition="in" filter="barn(inVertical)">
                                      <p:cBhvr>
                                        <p:cTn id="27"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2"/>
          <p:cNvSpPr>
            <a:spLocks noGrp="1"/>
          </p:cNvSpPr>
          <p:nvPr>
            <p:ph type="title"/>
          </p:nvPr>
        </p:nvSpPr>
        <p:spPr>
          <a:xfrm>
            <a:off x="685800" y="304800"/>
            <a:ext cx="7772400" cy="914400"/>
          </a:xfrm>
        </p:spPr>
        <p:txBody>
          <a:bodyPr vert="horz" wrap="square" lIns="91440" tIns="45720" rIns="91440" bIns="45720" anchor="ctr" anchorCtr="0"/>
          <a:p>
            <a:pPr eaLnBrk="1" hangingPunct="1"/>
            <a:r>
              <a:rPr lang="zh-CN" altLang="en-US" dirty="0">
                <a:solidFill>
                  <a:srgbClr val="CC0000"/>
                </a:solidFill>
              </a:rPr>
              <a:t>第一章    引   论</a:t>
            </a:r>
            <a:endParaRPr lang="zh-CN" altLang="en-US" dirty="0">
              <a:solidFill>
                <a:srgbClr val="CC0000"/>
              </a:solidFill>
            </a:endParaRPr>
          </a:p>
        </p:txBody>
      </p:sp>
      <p:sp>
        <p:nvSpPr>
          <p:cNvPr id="44035" name="Rectangle 3"/>
          <p:cNvSpPr>
            <a:spLocks noGrp="1"/>
          </p:cNvSpPr>
          <p:nvPr>
            <p:ph idx="1"/>
          </p:nvPr>
        </p:nvSpPr>
        <p:spPr>
          <a:xfrm>
            <a:off x="1447800" y="1676400"/>
            <a:ext cx="6858000" cy="3810000"/>
          </a:xfrm>
          <a:ln>
            <a:solidFill>
              <a:schemeClr val="accent1">
                <a:alpha val="100000"/>
              </a:schemeClr>
            </a:solidFill>
            <a:miter lim="800000"/>
          </a:ln>
        </p:spPr>
        <p:txBody>
          <a:bodyPr vert="horz" wrap="square" lIns="91440" tIns="45720" rIns="91440" bIns="45720" anchor="t" anchorCtr="0"/>
          <a:p>
            <a:pPr eaLnBrk="1" hangingPunct="1"/>
            <a:r>
              <a:rPr lang="en-US" altLang="zh-CN" sz="3600" dirty="0">
                <a:solidFill>
                  <a:srgbClr val="000099"/>
                </a:solidFill>
              </a:rPr>
              <a:t>1.1  </a:t>
            </a:r>
            <a:r>
              <a:rPr lang="zh-CN" altLang="en-US" sz="3600" dirty="0">
                <a:solidFill>
                  <a:srgbClr val="000099"/>
                </a:solidFill>
              </a:rPr>
              <a:t>什么叫编译程序</a:t>
            </a:r>
            <a:endParaRPr lang="zh-CN" altLang="en-US" sz="3600" dirty="0">
              <a:solidFill>
                <a:srgbClr val="000099"/>
              </a:solidFill>
            </a:endParaRPr>
          </a:p>
          <a:p>
            <a:pPr eaLnBrk="1" hangingPunct="1"/>
            <a:r>
              <a:rPr lang="en-US" altLang="zh-CN" sz="3600" dirty="0">
                <a:solidFill>
                  <a:srgbClr val="000099"/>
                </a:solidFill>
              </a:rPr>
              <a:t>1.2  </a:t>
            </a:r>
            <a:r>
              <a:rPr lang="zh-CN" altLang="en-US" sz="3600" dirty="0">
                <a:solidFill>
                  <a:srgbClr val="000099"/>
                </a:solidFill>
              </a:rPr>
              <a:t>编译过程概述</a:t>
            </a:r>
            <a:endParaRPr lang="zh-CN" altLang="en-US" sz="3600" dirty="0">
              <a:solidFill>
                <a:srgbClr val="000099"/>
              </a:solidFill>
            </a:endParaRPr>
          </a:p>
          <a:p>
            <a:pPr eaLnBrk="1" hangingPunct="1"/>
            <a:r>
              <a:rPr lang="en-US" altLang="zh-CN" sz="3600" dirty="0">
                <a:solidFill>
                  <a:srgbClr val="000099"/>
                </a:solidFill>
              </a:rPr>
              <a:t>1.3  </a:t>
            </a:r>
            <a:r>
              <a:rPr lang="zh-CN" altLang="en-US" sz="3600" dirty="0">
                <a:solidFill>
                  <a:srgbClr val="000099"/>
                </a:solidFill>
              </a:rPr>
              <a:t>编译程序的结构</a:t>
            </a:r>
            <a:endParaRPr lang="zh-CN" altLang="en-US" sz="3600" dirty="0">
              <a:solidFill>
                <a:srgbClr val="000099"/>
              </a:solidFill>
            </a:endParaRPr>
          </a:p>
          <a:p>
            <a:pPr eaLnBrk="1" hangingPunct="1"/>
            <a:r>
              <a:rPr lang="en-US" altLang="zh-CN" sz="3600" dirty="0">
                <a:solidFill>
                  <a:srgbClr val="000099"/>
                </a:solidFill>
              </a:rPr>
              <a:t>1.4  </a:t>
            </a:r>
            <a:r>
              <a:rPr lang="zh-CN" altLang="en-US" sz="3600" dirty="0">
                <a:solidFill>
                  <a:srgbClr val="000099"/>
                </a:solidFill>
              </a:rPr>
              <a:t>编译程序与程序设计环境</a:t>
            </a:r>
            <a:endParaRPr lang="zh-CN" altLang="en-US" sz="3600" dirty="0">
              <a:solidFill>
                <a:srgbClr val="000099"/>
              </a:solidFill>
            </a:endParaRPr>
          </a:p>
          <a:p>
            <a:pPr eaLnBrk="1" hangingPunct="1"/>
            <a:r>
              <a:rPr lang="en-US" altLang="zh-CN" sz="3600" dirty="0">
                <a:solidFill>
                  <a:srgbClr val="000099"/>
                </a:solidFill>
              </a:rPr>
              <a:t>1.5  </a:t>
            </a:r>
            <a:r>
              <a:rPr lang="zh-CN" altLang="en-US" sz="3600" dirty="0">
                <a:solidFill>
                  <a:srgbClr val="000099"/>
                </a:solidFill>
              </a:rPr>
              <a:t>编译程序的生成</a:t>
            </a:r>
            <a:endParaRPr lang="zh-CN" altLang="en-US" sz="3600" dirty="0">
              <a:solidFill>
                <a:srgbClr val="000099"/>
              </a:solidFill>
            </a:endParaRPr>
          </a:p>
          <a:p>
            <a:pPr eaLnBrk="1" hangingPunct="1"/>
            <a:endParaRPr lang="en-US" altLang="zh-CN"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685800" y="609600"/>
            <a:ext cx="7772400" cy="914400"/>
          </a:xfrm>
        </p:spPr>
        <p:txBody>
          <a:bodyPr vert="horz" wrap="square" lIns="91440" tIns="45720" rIns="91440" bIns="45720" anchor="ctr" anchorCtr="0"/>
          <a:p>
            <a:pPr eaLnBrk="1" hangingPunct="1"/>
            <a:r>
              <a:rPr lang="en-US" altLang="zh-CN" dirty="0">
                <a:solidFill>
                  <a:srgbClr val="CC0000"/>
                </a:solidFill>
              </a:rPr>
              <a:t>1.1  </a:t>
            </a:r>
            <a:r>
              <a:rPr lang="zh-CN" altLang="en-US" dirty="0">
                <a:solidFill>
                  <a:srgbClr val="CC0000"/>
                </a:solidFill>
              </a:rPr>
              <a:t>什么叫编译程序</a:t>
            </a:r>
            <a:endParaRPr lang="zh-CN" altLang="en-US" dirty="0">
              <a:solidFill>
                <a:srgbClr val="CC0000"/>
              </a:solidFill>
            </a:endParaRPr>
          </a:p>
        </p:txBody>
      </p:sp>
      <p:sp>
        <p:nvSpPr>
          <p:cNvPr id="45059" name="Rectangle 3"/>
          <p:cNvSpPr>
            <a:spLocks noGrp="1"/>
          </p:cNvSpPr>
          <p:nvPr>
            <p:ph idx="1"/>
          </p:nvPr>
        </p:nvSpPr>
        <p:spPr>
          <a:xfrm>
            <a:off x="685800" y="1600200"/>
            <a:ext cx="7772400" cy="4495800"/>
          </a:xfrm>
          <a:ln>
            <a:solidFill>
              <a:schemeClr val="accent1">
                <a:alpha val="100000"/>
              </a:schemeClr>
            </a:solidFill>
            <a:miter lim="800000"/>
          </a:ln>
        </p:spPr>
        <p:txBody>
          <a:bodyPr vert="horz" wrap="square" lIns="91440" tIns="45720" rIns="91440" bIns="45720" anchor="t" anchorCtr="0"/>
          <a:p>
            <a:pPr eaLnBrk="1" hangingPunct="1">
              <a:lnSpc>
                <a:spcPct val="90000"/>
              </a:lnSpc>
            </a:pPr>
            <a:r>
              <a:rPr lang="zh-CN" altLang="en-US" dirty="0">
                <a:solidFill>
                  <a:srgbClr val="000099"/>
                </a:solidFill>
              </a:rPr>
              <a:t>高级程序设计语言、低级语言</a:t>
            </a:r>
            <a:endParaRPr lang="en-US" altLang="zh-CN" dirty="0">
              <a:solidFill>
                <a:srgbClr val="000099"/>
              </a:solidFill>
            </a:endParaRPr>
          </a:p>
          <a:p>
            <a:pPr eaLnBrk="1" hangingPunct="1">
              <a:lnSpc>
                <a:spcPct val="90000"/>
              </a:lnSpc>
            </a:pPr>
            <a:r>
              <a:rPr lang="zh-CN" altLang="en-US" dirty="0">
                <a:solidFill>
                  <a:srgbClr val="000099"/>
                </a:solidFill>
              </a:rPr>
              <a:t>翻译、翻译程序</a:t>
            </a:r>
            <a:endParaRPr lang="zh-CN" altLang="en-US" dirty="0">
              <a:solidFill>
                <a:srgbClr val="000099"/>
              </a:solidFill>
            </a:endParaRPr>
          </a:p>
          <a:p>
            <a:pPr eaLnBrk="1" hangingPunct="1">
              <a:lnSpc>
                <a:spcPct val="90000"/>
              </a:lnSpc>
              <a:buNone/>
            </a:pPr>
            <a:r>
              <a:rPr lang="zh-CN" altLang="en-US" dirty="0">
                <a:solidFill>
                  <a:srgbClr val="000099"/>
                </a:solidFill>
              </a:rPr>
              <a:t>    </a:t>
            </a:r>
            <a:r>
              <a:rPr lang="zh-CN" altLang="en-US" dirty="0">
                <a:solidFill>
                  <a:srgbClr val="A50021"/>
                </a:solidFill>
              </a:rPr>
              <a:t>翻译        ：语言</a:t>
            </a:r>
            <a:r>
              <a:rPr lang="en-US" altLang="zh-CN" dirty="0">
                <a:solidFill>
                  <a:srgbClr val="A50021"/>
                </a:solidFill>
              </a:rPr>
              <a:t>1 </a:t>
            </a:r>
            <a:r>
              <a:rPr lang="zh-CN" altLang="en-US" dirty="0">
                <a:solidFill>
                  <a:srgbClr val="A50021"/>
                </a:solidFill>
              </a:rPr>
              <a:t>（源）</a:t>
            </a:r>
            <a:r>
              <a:rPr lang="en-US" altLang="zh-CN" dirty="0">
                <a:solidFill>
                  <a:srgbClr val="A50021"/>
                </a:solidFill>
                <a:sym typeface="Wingdings" panose="05000000000000000000" pitchFamily="2" charset="2"/>
              </a:rPr>
              <a:t> </a:t>
            </a:r>
            <a:r>
              <a:rPr lang="zh-CN" altLang="en-US" dirty="0">
                <a:solidFill>
                  <a:srgbClr val="A50021"/>
                </a:solidFill>
                <a:sym typeface="Wingdings" panose="05000000000000000000" pitchFamily="2" charset="2"/>
              </a:rPr>
              <a:t>语言</a:t>
            </a:r>
            <a:r>
              <a:rPr lang="en-US" altLang="zh-CN" dirty="0">
                <a:solidFill>
                  <a:srgbClr val="A50021"/>
                </a:solidFill>
                <a:sym typeface="Wingdings" panose="05000000000000000000" pitchFamily="2" charset="2"/>
              </a:rPr>
              <a:t>2</a:t>
            </a:r>
            <a:r>
              <a:rPr lang="zh-CN" altLang="en-US" dirty="0">
                <a:solidFill>
                  <a:srgbClr val="A50021"/>
                </a:solidFill>
                <a:sym typeface="Wingdings" panose="05000000000000000000" pitchFamily="2" charset="2"/>
              </a:rPr>
              <a:t>（目标）</a:t>
            </a:r>
            <a:endParaRPr lang="en-US" altLang="zh-CN" dirty="0">
              <a:solidFill>
                <a:srgbClr val="A50021"/>
              </a:solidFill>
              <a:sym typeface="Wingdings" panose="05000000000000000000" pitchFamily="2" charset="2"/>
            </a:endParaRPr>
          </a:p>
          <a:p>
            <a:pPr eaLnBrk="1" hangingPunct="1">
              <a:lnSpc>
                <a:spcPct val="90000"/>
              </a:lnSpc>
              <a:buNone/>
            </a:pPr>
            <a:r>
              <a:rPr lang="en-US" altLang="zh-CN" dirty="0">
                <a:solidFill>
                  <a:srgbClr val="A50021"/>
                </a:solidFill>
                <a:sym typeface="Wingdings" panose="05000000000000000000" pitchFamily="2" charset="2"/>
              </a:rPr>
              <a:t>    </a:t>
            </a:r>
            <a:r>
              <a:rPr lang="zh-CN" altLang="en-US" dirty="0">
                <a:solidFill>
                  <a:srgbClr val="A50021"/>
                </a:solidFill>
                <a:sym typeface="Wingdings" panose="05000000000000000000" pitchFamily="2" charset="2"/>
              </a:rPr>
              <a:t>翻译程序：程序化的翻译</a:t>
            </a:r>
            <a:endParaRPr lang="zh-CN" altLang="en-US" dirty="0">
              <a:solidFill>
                <a:srgbClr val="A50021"/>
              </a:solidFill>
            </a:endParaRPr>
          </a:p>
          <a:p>
            <a:pPr eaLnBrk="1" hangingPunct="1">
              <a:lnSpc>
                <a:spcPct val="90000"/>
              </a:lnSpc>
            </a:pPr>
            <a:r>
              <a:rPr lang="zh-CN" altLang="en-US" dirty="0">
                <a:solidFill>
                  <a:srgbClr val="000099"/>
                </a:solidFill>
              </a:rPr>
              <a:t>编译与解释</a:t>
            </a:r>
            <a:endParaRPr lang="zh-CN" altLang="en-US" dirty="0">
              <a:solidFill>
                <a:srgbClr val="000099"/>
              </a:solidFill>
            </a:endParaRPr>
          </a:p>
          <a:p>
            <a:pPr eaLnBrk="1" hangingPunct="1">
              <a:lnSpc>
                <a:spcPct val="90000"/>
              </a:lnSpc>
              <a:buNone/>
            </a:pPr>
            <a:r>
              <a:rPr lang="zh-CN" altLang="en-US" dirty="0">
                <a:solidFill>
                  <a:srgbClr val="000099"/>
                </a:solidFill>
              </a:rPr>
              <a:t>    </a:t>
            </a:r>
            <a:r>
              <a:rPr lang="zh-CN" altLang="en-US" dirty="0">
                <a:solidFill>
                  <a:srgbClr val="A50021"/>
                </a:solidFill>
              </a:rPr>
              <a:t>编译：语言</a:t>
            </a:r>
            <a:r>
              <a:rPr lang="en-US" altLang="zh-CN" dirty="0">
                <a:solidFill>
                  <a:srgbClr val="A50021"/>
                </a:solidFill>
              </a:rPr>
              <a:t>1</a:t>
            </a:r>
            <a:r>
              <a:rPr lang="zh-CN" altLang="en-US" dirty="0">
                <a:solidFill>
                  <a:srgbClr val="000099"/>
                </a:solidFill>
              </a:rPr>
              <a:t>程序</a:t>
            </a:r>
            <a:r>
              <a:rPr lang="zh-CN" altLang="en-US" dirty="0">
                <a:solidFill>
                  <a:srgbClr val="A50021"/>
                </a:solidFill>
              </a:rPr>
              <a:t> </a:t>
            </a:r>
            <a:r>
              <a:rPr lang="zh-CN" altLang="en-US" dirty="0">
                <a:solidFill>
                  <a:srgbClr val="A50021"/>
                </a:solidFill>
                <a:sym typeface="Wingdings" panose="05000000000000000000" pitchFamily="2" charset="2"/>
              </a:rPr>
              <a:t> 语言</a:t>
            </a:r>
            <a:r>
              <a:rPr lang="en-US" altLang="zh-CN" dirty="0">
                <a:solidFill>
                  <a:srgbClr val="A50021"/>
                </a:solidFill>
                <a:sym typeface="Wingdings" panose="05000000000000000000" pitchFamily="2" charset="2"/>
              </a:rPr>
              <a:t>2</a:t>
            </a:r>
            <a:r>
              <a:rPr lang="zh-CN" altLang="en-US" dirty="0">
                <a:solidFill>
                  <a:srgbClr val="000099"/>
                </a:solidFill>
              </a:rPr>
              <a:t>程序</a:t>
            </a:r>
            <a:r>
              <a:rPr lang="zh-CN" altLang="en-US" dirty="0">
                <a:solidFill>
                  <a:srgbClr val="A50021"/>
                </a:solidFill>
              </a:rPr>
              <a:t> </a:t>
            </a:r>
            <a:r>
              <a:rPr lang="zh-CN" altLang="en-US" dirty="0">
                <a:solidFill>
                  <a:srgbClr val="A50021"/>
                </a:solidFill>
                <a:sym typeface="Wingdings" panose="05000000000000000000" pitchFamily="2" charset="2"/>
              </a:rPr>
              <a:t> 执行</a:t>
            </a:r>
            <a:endParaRPr lang="zh-CN" altLang="en-US" dirty="0">
              <a:solidFill>
                <a:srgbClr val="A50021"/>
              </a:solidFill>
              <a:sym typeface="Wingdings" panose="05000000000000000000" pitchFamily="2" charset="2"/>
            </a:endParaRPr>
          </a:p>
          <a:p>
            <a:pPr eaLnBrk="1" hangingPunct="1">
              <a:lnSpc>
                <a:spcPct val="90000"/>
              </a:lnSpc>
              <a:buNone/>
            </a:pPr>
            <a:r>
              <a:rPr lang="zh-CN" altLang="en-US" dirty="0">
                <a:solidFill>
                  <a:srgbClr val="A50021"/>
                </a:solidFill>
              </a:rPr>
              <a:t>    解释：语言</a:t>
            </a:r>
            <a:r>
              <a:rPr lang="en-US" altLang="zh-CN" dirty="0">
                <a:solidFill>
                  <a:srgbClr val="A50021"/>
                </a:solidFill>
              </a:rPr>
              <a:t>1</a:t>
            </a:r>
            <a:r>
              <a:rPr lang="zh-CN" altLang="en-US" dirty="0">
                <a:solidFill>
                  <a:srgbClr val="000099"/>
                </a:solidFill>
              </a:rPr>
              <a:t>语句</a:t>
            </a:r>
            <a:r>
              <a:rPr lang="zh-CN" altLang="en-US" dirty="0">
                <a:solidFill>
                  <a:srgbClr val="A50021"/>
                </a:solidFill>
              </a:rPr>
              <a:t> </a:t>
            </a:r>
            <a:r>
              <a:rPr lang="zh-CN" altLang="en-US" dirty="0">
                <a:solidFill>
                  <a:srgbClr val="A50021"/>
                </a:solidFill>
                <a:sym typeface="Wingdings" panose="05000000000000000000" pitchFamily="2" charset="2"/>
              </a:rPr>
              <a:t> 语言</a:t>
            </a:r>
            <a:r>
              <a:rPr lang="en-US" altLang="zh-CN" dirty="0">
                <a:solidFill>
                  <a:srgbClr val="A50021"/>
                </a:solidFill>
                <a:sym typeface="Wingdings" panose="05000000000000000000" pitchFamily="2" charset="2"/>
              </a:rPr>
              <a:t>2</a:t>
            </a:r>
            <a:r>
              <a:rPr lang="zh-CN" altLang="en-US" dirty="0">
                <a:solidFill>
                  <a:srgbClr val="000099"/>
                </a:solidFill>
                <a:sym typeface="Wingdings" panose="05000000000000000000" pitchFamily="2" charset="2"/>
              </a:rPr>
              <a:t>语句</a:t>
            </a:r>
            <a:r>
              <a:rPr lang="zh-CN" altLang="en-US" dirty="0">
                <a:solidFill>
                  <a:srgbClr val="A50021"/>
                </a:solidFill>
              </a:rPr>
              <a:t> </a:t>
            </a:r>
            <a:r>
              <a:rPr lang="zh-CN" altLang="en-US" dirty="0">
                <a:solidFill>
                  <a:srgbClr val="A50021"/>
                </a:solidFill>
                <a:sym typeface="Wingdings" panose="05000000000000000000" pitchFamily="2" charset="2"/>
              </a:rPr>
              <a:t> 执行</a:t>
            </a:r>
            <a:endParaRPr lang="zh-CN" altLang="en-US" dirty="0">
              <a:solidFill>
                <a:srgbClr val="000099"/>
              </a:solidFill>
            </a:endParaRPr>
          </a:p>
          <a:p>
            <a:pPr eaLnBrk="1" hangingPunct="1">
              <a:lnSpc>
                <a:spcPct val="90000"/>
              </a:lnSpc>
            </a:pPr>
            <a:r>
              <a:rPr lang="zh-CN" altLang="en-US" dirty="0">
                <a:solidFill>
                  <a:srgbClr val="000099"/>
                </a:solidFill>
              </a:rPr>
              <a:t>编译要求语义等价</a:t>
            </a:r>
            <a:endParaRPr lang="zh-CN" altLang="en-US" dirty="0">
              <a:solidFill>
                <a:srgbClr val="0000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type="title"/>
          </p:nvPr>
        </p:nvSpPr>
        <p:spPr>
          <a:xfrm>
            <a:off x="76200" y="76200"/>
            <a:ext cx="7772400" cy="838200"/>
          </a:xfrm>
        </p:spPr>
        <p:txBody>
          <a:bodyPr vert="horz" wrap="square" lIns="91440" tIns="45720" rIns="91440" bIns="45720" anchor="ctr" anchorCtr="0"/>
          <a:p>
            <a:pPr algn="l"/>
            <a:r>
              <a:rPr lang="zh-CN" altLang="en-US" sz="2800" dirty="0">
                <a:solidFill>
                  <a:schemeClr val="tx1"/>
                </a:solidFill>
                <a:latin typeface="黑体" panose="02010609060101010101" pitchFamily="49" charset="-122"/>
              </a:rPr>
              <a:t>编译和解释程序：</a:t>
            </a:r>
            <a:endParaRPr lang="zh-CN" altLang="en-US" sz="2800" dirty="0">
              <a:solidFill>
                <a:schemeClr val="tx1"/>
              </a:solidFill>
              <a:latin typeface="黑体" panose="02010609060101010101" pitchFamily="49" charset="-122"/>
            </a:endParaRPr>
          </a:p>
        </p:txBody>
      </p:sp>
      <p:grpSp>
        <p:nvGrpSpPr>
          <p:cNvPr id="47107" name="Group 3"/>
          <p:cNvGrpSpPr/>
          <p:nvPr/>
        </p:nvGrpSpPr>
        <p:grpSpPr>
          <a:xfrm>
            <a:off x="1524000" y="533400"/>
            <a:ext cx="6629400" cy="3124200"/>
            <a:chOff x="960" y="336"/>
            <a:chExt cx="4176" cy="1968"/>
          </a:xfrm>
        </p:grpSpPr>
        <p:sp>
          <p:nvSpPr>
            <p:cNvPr id="2" name="AutoShape 4"/>
            <p:cNvSpPr>
              <a:spLocks noChangeArrowheads="1"/>
            </p:cNvSpPr>
            <p:nvPr/>
          </p:nvSpPr>
          <p:spPr bwMode="auto">
            <a:xfrm>
              <a:off x="2976" y="1488"/>
              <a:ext cx="384" cy="192"/>
            </a:xfrm>
            <a:prstGeom prst="rightArrow">
              <a:avLst>
                <a:gd name="adj1" fmla="val 50000"/>
                <a:gd name="adj2" fmla="val 50000"/>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13" name="Text Box 5"/>
            <p:cNvSpPr txBox="1">
              <a:spLocks noChangeArrowheads="1"/>
            </p:cNvSpPr>
            <p:nvPr/>
          </p:nvSpPr>
          <p:spPr bwMode="auto">
            <a:xfrm>
              <a:off x="3360" y="1056"/>
              <a:ext cx="576" cy="1158"/>
            </a:xfrm>
            <a:prstGeom prst="rect">
              <a:avLst/>
            </a:prstGeom>
            <a:noFill/>
            <a:ln w="38100">
              <a:solidFill>
                <a:srgbClr val="F8F8F8"/>
              </a:solidFill>
              <a:miter lim="800000"/>
            </a:ln>
            <a:effectLst/>
          </p:spPr>
          <p:txBody>
            <a:bodyPr>
              <a:spAutoFit/>
            </a:bodyPr>
            <a:lstStyle/>
            <a:p>
              <a:pPr marR="0" algn="ctr" defTabSz="914400" eaLnBrk="1" hangingPunct="1">
                <a:spcBef>
                  <a:spcPct val="50000"/>
                </a:spcBef>
                <a:buClrTx/>
                <a:buSzTx/>
                <a:buFontTx/>
                <a:buNone/>
                <a:defRPr/>
              </a:pPr>
              <a:r>
                <a:rPr kumimoji="1" lang="zh-CN" altLang="en-US" sz="28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rPr>
                <a:t>目标程序</a:t>
              </a:r>
              <a:endParaRPr kumimoji="1" lang="zh-CN" altLang="en-US" sz="2800" b="1" kern="1200" cap="none" spc="0" normalizeH="0" baseline="0" noProof="0">
                <a:effectLst>
                  <a:outerShdw blurRad="38100" dist="38100" dir="2700000" algn="tl">
                    <a:srgbClr val="C0C0C0"/>
                  </a:outerShdw>
                </a:effectLst>
                <a:latin typeface="黑体" panose="02010609060101010101" pitchFamily="49" charset="-122"/>
                <a:ea typeface="黑体" panose="02010609060101010101" pitchFamily="49" charset="-122"/>
                <a:cs typeface="+mn-cs"/>
              </a:endParaRPr>
            </a:p>
          </p:txBody>
        </p:sp>
        <p:sp>
          <p:nvSpPr>
            <p:cNvPr id="17414" name="Rectangle 6"/>
            <p:cNvSpPr>
              <a:spLocks noChangeArrowheads="1"/>
            </p:cNvSpPr>
            <p:nvPr/>
          </p:nvSpPr>
          <p:spPr bwMode="auto">
            <a:xfrm>
              <a:off x="960" y="960"/>
              <a:ext cx="480" cy="1296"/>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源</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程</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序</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17415" name="Rectangle 7"/>
            <p:cNvSpPr>
              <a:spLocks noChangeArrowheads="1"/>
            </p:cNvSpPr>
            <p:nvPr/>
          </p:nvSpPr>
          <p:spPr bwMode="auto">
            <a:xfrm>
              <a:off x="2304" y="1062"/>
              <a:ext cx="672" cy="1152"/>
            </a:xfrm>
            <a:prstGeom prst="rect">
              <a:avLst/>
            </a:prstGeom>
            <a:gradFill rotWithShape="0">
              <a:gsLst>
                <a:gs pos="0">
                  <a:srgbClr val="000066"/>
                </a:gs>
                <a:gs pos="100000">
                  <a:srgbClr val="0033CC"/>
                </a:gs>
              </a:gsLst>
              <a:lin ang="540000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编</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译</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程</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序</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sp>
          <p:nvSpPr>
            <p:cNvPr id="17416" name="AutoShape 8"/>
            <p:cNvSpPr>
              <a:spLocks noChangeArrowheads="1"/>
            </p:cNvSpPr>
            <p:nvPr/>
          </p:nvSpPr>
          <p:spPr bwMode="auto">
            <a:xfrm>
              <a:off x="1440" y="1440"/>
              <a:ext cx="864" cy="192"/>
            </a:xfrm>
            <a:prstGeom prst="rightArrow">
              <a:avLst>
                <a:gd name="adj1" fmla="val 50000"/>
                <a:gd name="adj2" fmla="val 112500"/>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17" name="AutoShape 9"/>
            <p:cNvSpPr>
              <a:spLocks noChangeArrowheads="1"/>
            </p:cNvSpPr>
            <p:nvPr/>
          </p:nvSpPr>
          <p:spPr bwMode="auto">
            <a:xfrm>
              <a:off x="3936" y="1488"/>
              <a:ext cx="768" cy="192"/>
            </a:xfrm>
            <a:prstGeom prst="rightArrow">
              <a:avLst>
                <a:gd name="adj1" fmla="val 50000"/>
                <a:gd name="adj2" fmla="val 100000"/>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7123" name="AutoShape 10"/>
            <p:cNvSpPr/>
            <p:nvPr/>
          </p:nvSpPr>
          <p:spPr>
            <a:xfrm>
              <a:off x="3552" y="720"/>
              <a:ext cx="210" cy="336"/>
            </a:xfrm>
            <a:prstGeom prst="downArrow">
              <a:avLst>
                <a:gd name="adj1" fmla="val 50000"/>
                <a:gd name="adj2" fmla="val 40000"/>
              </a:avLst>
            </a:prstGeom>
            <a:gradFill rotWithShape="0">
              <a:gsLst>
                <a:gs pos="0">
                  <a:srgbClr val="B2B2B2"/>
                </a:gs>
                <a:gs pos="100000">
                  <a:schemeClr val="tx1"/>
                </a:gs>
              </a:gsLst>
              <a:lin ang="5400000" scaled="1"/>
              <a:tileRect/>
            </a:gradFill>
            <a:ln w="9525" cap="flat" cmpd="sng">
              <a:solidFill>
                <a:schemeClr val="tx1"/>
              </a:solidFill>
              <a:prstDash val="solid"/>
              <a:miter/>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sp>
          <p:nvSpPr>
            <p:cNvPr id="17419" name="AutoShape 11"/>
            <p:cNvSpPr>
              <a:spLocks noChangeArrowheads="1"/>
            </p:cNvSpPr>
            <p:nvPr/>
          </p:nvSpPr>
          <p:spPr bwMode="auto">
            <a:xfrm>
              <a:off x="2880" y="336"/>
              <a:ext cx="1584" cy="384"/>
            </a:xfrm>
            <a:prstGeom prst="flowChartProcess">
              <a:avLst/>
            </a:prstGeom>
            <a:gradFill rotWithShape="0">
              <a:gsLst>
                <a:gs pos="0">
                  <a:srgbClr val="663300"/>
                </a:gs>
                <a:gs pos="50000">
                  <a:srgbClr val="BA7C3E"/>
                </a:gs>
                <a:gs pos="100000">
                  <a:srgbClr val="663300"/>
                </a:gs>
              </a:gsLst>
              <a:lin ang="5400000" scaled="1"/>
            </a:gra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初始数据</a:t>
              </a:r>
              <a:endParaRPr kumimoji="1" lang="zh-CN" altLang="en-US" sz="24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4" name="Rectangle 12"/>
            <p:cNvSpPr>
              <a:spLocks noChangeArrowheads="1"/>
            </p:cNvSpPr>
            <p:nvPr/>
          </p:nvSpPr>
          <p:spPr bwMode="auto">
            <a:xfrm>
              <a:off x="4704" y="960"/>
              <a:ext cx="432" cy="1296"/>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计</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算</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结</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果</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47126" name="Rectangle 13"/>
            <p:cNvSpPr/>
            <p:nvPr/>
          </p:nvSpPr>
          <p:spPr>
            <a:xfrm>
              <a:off x="1968" y="912"/>
              <a:ext cx="2208" cy="1392"/>
            </a:xfrm>
            <a:prstGeom prst="rect">
              <a:avLst/>
            </a:prstGeom>
            <a:noFill/>
            <a:ln w="44450" cap="flat" cmpd="sng">
              <a:solidFill>
                <a:srgbClr val="99CCFF"/>
              </a:solidFill>
              <a:prstDash val="sysDot"/>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grpSp>
        <p:nvGrpSpPr>
          <p:cNvPr id="47108" name="Group 14"/>
          <p:cNvGrpSpPr/>
          <p:nvPr/>
        </p:nvGrpSpPr>
        <p:grpSpPr>
          <a:xfrm>
            <a:off x="831850" y="3971925"/>
            <a:ext cx="7315200" cy="2438400"/>
            <a:chOff x="528" y="2640"/>
            <a:chExt cx="4608" cy="1536"/>
          </a:xfrm>
        </p:grpSpPr>
        <p:sp>
          <p:nvSpPr>
            <p:cNvPr id="17423" name="Rectangle 15"/>
            <p:cNvSpPr>
              <a:spLocks noChangeArrowheads="1"/>
            </p:cNvSpPr>
            <p:nvPr/>
          </p:nvSpPr>
          <p:spPr bwMode="auto">
            <a:xfrm>
              <a:off x="528" y="2928"/>
              <a:ext cx="1358" cy="336"/>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源程序</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17424" name="Rectangle 16"/>
            <p:cNvSpPr>
              <a:spLocks noChangeArrowheads="1"/>
            </p:cNvSpPr>
            <p:nvPr/>
          </p:nvSpPr>
          <p:spPr bwMode="auto">
            <a:xfrm>
              <a:off x="2791" y="2736"/>
              <a:ext cx="754" cy="1296"/>
            </a:xfrm>
            <a:prstGeom prst="rect">
              <a:avLst/>
            </a:prstGeom>
            <a:gradFill rotWithShape="0">
              <a:gsLst>
                <a:gs pos="0">
                  <a:srgbClr val="000066"/>
                </a:gs>
                <a:gs pos="100000">
                  <a:srgbClr val="0033CC"/>
                </a:gs>
              </a:gsLst>
              <a:lin ang="5400000" scaled="1"/>
            </a:gradFill>
            <a:ln w="9525">
              <a:solidFill>
                <a:schemeClr val="tx1"/>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解</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释</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程</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序</a:t>
              </a:r>
              <a:endParaRPr kumimoji="1" lang="zh-CN" altLang="en-US" sz="28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17425" name="AutoShape 17"/>
            <p:cNvSpPr>
              <a:spLocks noChangeArrowheads="1"/>
            </p:cNvSpPr>
            <p:nvPr/>
          </p:nvSpPr>
          <p:spPr bwMode="auto">
            <a:xfrm>
              <a:off x="3545" y="3264"/>
              <a:ext cx="1159" cy="192"/>
            </a:xfrm>
            <a:prstGeom prst="rightArrow">
              <a:avLst>
                <a:gd name="adj1" fmla="val 50000"/>
                <a:gd name="adj2" fmla="val 150911"/>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26" name="AutoShape 18"/>
            <p:cNvSpPr>
              <a:spLocks noChangeArrowheads="1"/>
            </p:cNvSpPr>
            <p:nvPr/>
          </p:nvSpPr>
          <p:spPr bwMode="auto">
            <a:xfrm>
              <a:off x="1886" y="3600"/>
              <a:ext cx="905" cy="240"/>
            </a:xfrm>
            <a:prstGeom prst="rightArrow">
              <a:avLst>
                <a:gd name="adj1" fmla="val 50000"/>
                <a:gd name="adj2" fmla="val 94271"/>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AutoShape 19"/>
            <p:cNvSpPr>
              <a:spLocks noChangeArrowheads="1"/>
            </p:cNvSpPr>
            <p:nvPr/>
          </p:nvSpPr>
          <p:spPr bwMode="auto">
            <a:xfrm>
              <a:off x="1886" y="3024"/>
              <a:ext cx="905" cy="192"/>
            </a:xfrm>
            <a:prstGeom prst="rightArrow">
              <a:avLst>
                <a:gd name="adj1" fmla="val 50000"/>
                <a:gd name="adj2" fmla="val 117839"/>
              </a:avLst>
            </a:prstGeom>
            <a:gradFill rotWithShape="0">
              <a:gsLst>
                <a:gs pos="0">
                  <a:schemeClr val="tx1">
                    <a:gamma/>
                    <a:shade val="46275"/>
                    <a:invGamma/>
                  </a:schemeClr>
                </a:gs>
                <a:gs pos="100000">
                  <a:schemeClr val="tx1"/>
                </a:gs>
              </a:gsLst>
              <a:lin ang="0" scaled="1"/>
            </a:gra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428" name="AutoShape 20"/>
            <p:cNvSpPr>
              <a:spLocks noChangeArrowheads="1"/>
            </p:cNvSpPr>
            <p:nvPr/>
          </p:nvSpPr>
          <p:spPr bwMode="auto">
            <a:xfrm>
              <a:off x="528" y="3552"/>
              <a:ext cx="1358" cy="384"/>
            </a:xfrm>
            <a:prstGeom prst="flowChartProcess">
              <a:avLst/>
            </a:prstGeom>
            <a:gradFill rotWithShape="0">
              <a:gsLst>
                <a:gs pos="0">
                  <a:srgbClr val="663300"/>
                </a:gs>
                <a:gs pos="50000">
                  <a:srgbClr val="BA7C3E"/>
                </a:gs>
                <a:gs pos="100000">
                  <a:srgbClr val="663300"/>
                </a:gs>
              </a:gsLst>
              <a:lin ang="5400000" scaled="1"/>
            </a:gradFill>
            <a:ln w="9525">
              <a:solidFill>
                <a:schemeClr val="tx1"/>
              </a:solid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初始数据</a:t>
              </a:r>
              <a:endParaRPr kumimoji="1" lang="zh-CN" altLang="en-US" sz="2400" b="1" i="0" u="none" strike="noStrike" kern="1200" cap="none" spc="0" normalizeH="0" baseline="0" noProof="0">
                <a:ln>
                  <a:noFill/>
                </a:ln>
                <a:solidFill>
                  <a:srgbClr val="F8F8F8"/>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17429" name="Rectangle 21"/>
            <p:cNvSpPr>
              <a:spLocks noChangeArrowheads="1"/>
            </p:cNvSpPr>
            <p:nvPr/>
          </p:nvSpPr>
          <p:spPr bwMode="auto">
            <a:xfrm>
              <a:off x="4704" y="2688"/>
              <a:ext cx="432" cy="1488"/>
            </a:xfrm>
            <a:prstGeom prst="rect">
              <a:avLst/>
            </a:prstGeom>
            <a:gradFill rotWithShape="0">
              <a:gsLst>
                <a:gs pos="0">
                  <a:srgbClr val="003300"/>
                </a:gs>
                <a:gs pos="50000">
                  <a:srgbClr val="FFFFFF"/>
                </a:gs>
                <a:gs pos="100000">
                  <a:srgbClr val="003300"/>
                </a:gs>
              </a:gsLst>
              <a:lin ang="0" scaled="1"/>
            </a:gradFill>
            <a:ln w="28575">
              <a:solidFill>
                <a:schemeClr val="tx1"/>
              </a:solidFill>
              <a:prstDash val="sysDot"/>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计</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算</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结</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果</a:t>
              </a:r>
              <a:endParaRPr kumimoji="1" lang="zh-CN" altLang="en-US" sz="2800" b="1" i="0" u="none" strike="noStrike" kern="1200" cap="none" spc="0" normalizeH="0" baseline="0" noProof="0">
                <a:ln>
                  <a:noFill/>
                </a:ln>
                <a:solidFill>
                  <a:srgbClr val="28008C"/>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p:txBody>
        </p:sp>
        <p:sp>
          <p:nvSpPr>
            <p:cNvPr id="47116" name="Rectangle 22"/>
            <p:cNvSpPr/>
            <p:nvPr/>
          </p:nvSpPr>
          <p:spPr>
            <a:xfrm>
              <a:off x="2112" y="2640"/>
              <a:ext cx="2208" cy="1488"/>
            </a:xfrm>
            <a:prstGeom prst="rect">
              <a:avLst/>
            </a:prstGeom>
            <a:noFill/>
            <a:ln w="44450" cap="flat" cmpd="sng">
              <a:solidFill>
                <a:srgbClr val="99CCFF"/>
              </a:solidFill>
              <a:prstDash val="sysDot"/>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4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18" name="图片 3" descr="db3f2c6d8b3cf16426118d8a77f3d089"/>
          <p:cNvPicPr>
            <a:picLocks noChangeAspect="1"/>
          </p:cNvPicPr>
          <p:nvPr>
            <p:custDataLst>
              <p:tags r:id="rId1"/>
            </p:custDataLst>
          </p:nvPr>
        </p:nvPicPr>
        <p:blipFill>
          <a:blip r:embed="rId2"/>
          <a:stretch>
            <a:fillRect/>
          </a:stretch>
        </p:blipFill>
        <p:spPr>
          <a:xfrm>
            <a:off x="0" y="117475"/>
            <a:ext cx="2305050" cy="2305050"/>
          </a:xfrm>
          <a:prstGeom prst="rect">
            <a:avLst/>
          </a:prstGeom>
          <a:noFill/>
          <a:ln w="9525">
            <a:noFill/>
          </a:ln>
        </p:spPr>
      </p:pic>
      <p:pic>
        <p:nvPicPr>
          <p:cNvPr id="9219" name="图片 4" descr="u=2267530725,2860378717&amp;fm=173&amp;app=49&amp;f=PNG"/>
          <p:cNvPicPr>
            <a:picLocks noChangeAspect="1"/>
          </p:cNvPicPr>
          <p:nvPr/>
        </p:nvPicPr>
        <p:blipFill>
          <a:blip r:embed="rId3"/>
          <a:stretch>
            <a:fillRect/>
          </a:stretch>
        </p:blipFill>
        <p:spPr>
          <a:xfrm>
            <a:off x="1979613" y="2276475"/>
            <a:ext cx="4148137" cy="2368550"/>
          </a:xfrm>
          <a:prstGeom prst="rect">
            <a:avLst/>
          </a:prstGeom>
          <a:noFill/>
          <a:ln w="9525">
            <a:noFill/>
          </a:ln>
        </p:spPr>
      </p:pic>
      <p:pic>
        <p:nvPicPr>
          <p:cNvPr id="9220" name="图片 5" descr="u=3309825849,2476379241&amp;fm=173&amp;app=49&amp;f=JPEG"/>
          <p:cNvPicPr>
            <a:picLocks noChangeAspect="1"/>
          </p:cNvPicPr>
          <p:nvPr/>
        </p:nvPicPr>
        <p:blipFill>
          <a:blip r:embed="rId4"/>
          <a:stretch>
            <a:fillRect/>
          </a:stretch>
        </p:blipFill>
        <p:spPr>
          <a:xfrm>
            <a:off x="6176963" y="3000375"/>
            <a:ext cx="2803525" cy="3738563"/>
          </a:xfrm>
          <a:prstGeom prst="rect">
            <a:avLst/>
          </a:prstGeom>
          <a:noFill/>
          <a:ln w="9525">
            <a:noFill/>
          </a:ln>
        </p:spPr>
      </p:pic>
      <p:pic>
        <p:nvPicPr>
          <p:cNvPr id="9221" name="图片 6" descr="u=3732240638,152096202&amp;fm=30&amp;app=106&amp;f=PNG"/>
          <p:cNvPicPr>
            <a:picLocks noChangeAspect="1"/>
          </p:cNvPicPr>
          <p:nvPr/>
        </p:nvPicPr>
        <p:blipFill>
          <a:blip r:embed="rId5"/>
          <a:stretch>
            <a:fillRect/>
          </a:stretch>
        </p:blipFill>
        <p:spPr>
          <a:xfrm>
            <a:off x="5091113" y="44450"/>
            <a:ext cx="3859212" cy="2209800"/>
          </a:xfrm>
          <a:prstGeom prst="rect">
            <a:avLst/>
          </a:prstGeom>
          <a:noFill/>
          <a:ln w="9525">
            <a:noFill/>
          </a:ln>
        </p:spPr>
      </p:pic>
      <p:pic>
        <p:nvPicPr>
          <p:cNvPr id="9222" name="图片 7" descr="u=4268873751,151780637&amp;fm=30&amp;app=106&amp;f=PNG"/>
          <p:cNvPicPr>
            <a:picLocks noChangeAspect="1"/>
          </p:cNvPicPr>
          <p:nvPr/>
        </p:nvPicPr>
        <p:blipFill>
          <a:blip r:embed="rId6"/>
          <a:stretch>
            <a:fillRect/>
          </a:stretch>
        </p:blipFill>
        <p:spPr>
          <a:xfrm>
            <a:off x="34925" y="4725988"/>
            <a:ext cx="3670300" cy="2122487"/>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470" name="Group 38"/>
          <p:cNvGraphicFramePr>
            <a:graphicFrameLocks noGrp="1"/>
          </p:cNvGraphicFramePr>
          <p:nvPr/>
        </p:nvGraphicFramePr>
        <p:xfrm>
          <a:off x="381000" y="1254125"/>
          <a:ext cx="8382000" cy="3546476"/>
        </p:xfrm>
        <a:graphic>
          <a:graphicData uri="http://schemas.openxmlformats.org/drawingml/2006/table">
            <a:tbl>
              <a:tblPr/>
              <a:tblGrid>
                <a:gridCol w="1289050"/>
                <a:gridCol w="2292350"/>
                <a:gridCol w="2209800"/>
                <a:gridCol w="2590800"/>
              </a:tblGrid>
              <a:tr h="836613">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anchor="ct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功能</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工作结果</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实现技术上</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anchor="ctr" anchorCtr="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557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编译</a:t>
                      </a:r>
                      <a:endPar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程序</a:t>
                      </a:r>
                      <a:endPar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996600"/>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源程序的一个</a:t>
                      </a:r>
                      <a:r>
                        <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rPr>
                        <a:t>转换</a:t>
                      </a: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系统</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996600"/>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源程序的</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rPr>
                        <a:t>目标代码</a:t>
                      </a:r>
                      <a:endPar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996600"/>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把中间代码转</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换成目标程序</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996600"/>
                        </a:gs>
                        <a:gs pos="100000">
                          <a:schemeClr val="accent2"/>
                        </a:gs>
                      </a:gsLst>
                      <a:lin ang="5400000" scaled="1"/>
                    </a:gradFill>
                  </a:tcPr>
                </a:tc>
              </a:tr>
              <a:tr h="13541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解释</a:t>
                      </a:r>
                      <a:endPar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程序</a:t>
                      </a:r>
                      <a:endParaRPr kumimoji="1" lang="zh-CN" altLang="en-US" sz="2800" b="1"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anchorCtr="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0033CC"/>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源程序的一个</a:t>
                      </a:r>
                      <a:r>
                        <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rPr>
                        <a:t>执行</a:t>
                      </a: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系统</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0033CC"/>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源程序的</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rPr>
                        <a:t>执行结果</a:t>
                      </a:r>
                      <a:endParaRPr kumimoji="1" lang="zh-CN" altLang="en-US" sz="2800" b="1" i="0" u="sng"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0033CC"/>
                        </a:gs>
                        <a:gs pos="100000">
                          <a:schemeClr val="accent2"/>
                        </a:gs>
                      </a:gsLst>
                      <a:lin ang="5400000" scaled="1"/>
                    </a:gra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rPr>
                        <a:t>执行中间代码</a:t>
                      </a:r>
                      <a:endParaRPr kumimoji="1" lang="zh-CN" altLang="en-US" sz="2800" b="0" i="0" u="none" strike="noStrike" cap="none" normalizeH="0" baseline="0">
                        <a:ln>
                          <a:noFill/>
                        </a:ln>
                        <a:solidFill>
                          <a:srgbClr val="F8F8F8"/>
                        </a:solidFill>
                        <a:effectLst/>
                        <a:latin typeface="Times New Roman" panose="02020603050405020304" pitchFamily="18" charset="0"/>
                        <a:ea typeface="黑体" panose="02010609060101010101" pitchFamily="49" charset="-122"/>
                      </a:endParaRP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0">
                      <a:gsLst>
                        <a:gs pos="0">
                          <a:schemeClr val="accent2"/>
                        </a:gs>
                        <a:gs pos="50000">
                          <a:srgbClr val="0033CC"/>
                        </a:gs>
                        <a:gs pos="100000">
                          <a:schemeClr val="accent2"/>
                        </a:gs>
                      </a:gsLst>
                      <a:lin ang="5400000" scaled="1"/>
                    </a:gradFill>
                  </a:tcPr>
                </a:tc>
              </a:tr>
            </a:tbl>
          </a:graphicData>
        </a:graphic>
      </p:graphicFrame>
      <p:sp>
        <p:nvSpPr>
          <p:cNvPr id="49174" name="Text Box 28"/>
          <p:cNvSpPr txBox="1"/>
          <p:nvPr/>
        </p:nvSpPr>
        <p:spPr>
          <a:xfrm>
            <a:off x="2209800" y="395288"/>
            <a:ext cx="5105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dirty="0">
                <a:ea typeface="黑体" panose="02010609060101010101" pitchFamily="49" charset="-122"/>
              </a:rPr>
              <a:t>解释程序和编译程序的区别</a:t>
            </a:r>
            <a:endParaRPr lang="zh-CN" altLang="en-US" dirty="0">
              <a:ea typeface="黑体" panose="02010609060101010101" pitchFamily="49" charset="-122"/>
            </a:endParaRPr>
          </a:p>
        </p:txBody>
      </p:sp>
      <p:sp>
        <p:nvSpPr>
          <p:cNvPr id="18461" name="Text Box 29"/>
          <p:cNvSpPr txBox="1">
            <a:spLocks noChangeArrowheads="1"/>
          </p:cNvSpPr>
          <p:nvPr/>
        </p:nvSpPr>
        <p:spPr bwMode="auto">
          <a:xfrm>
            <a:off x="609600" y="5105400"/>
            <a:ext cx="8153400" cy="1128713"/>
          </a:xfrm>
          <a:prstGeom prst="rect">
            <a:avLst/>
          </a:prstGeom>
          <a:noFill/>
          <a:ln>
            <a:noFill/>
          </a:ln>
          <a:effectLst/>
        </p:spPr>
        <p:txBody>
          <a:bodyPr>
            <a:spAutoFit/>
          </a:bodyPr>
          <a:lstStyle/>
          <a:p>
            <a:pPr marR="0" algn="ctr" defTabSz="914400" eaLnBrk="1" hangingPunct="1">
              <a:buClrTx/>
              <a:buSzTx/>
              <a:buFontTx/>
              <a:buNone/>
              <a:defRPr/>
            </a:pPr>
            <a:r>
              <a:rPr kumimoji="1" lang="zh-CN" altLang="en-US" sz="3200" kern="1200" cap="none" spc="0" normalizeH="0" baseline="0" noProof="0">
                <a:latin typeface="Times New Roman" panose="02020603050405020304" pitchFamily="18" charset="0"/>
                <a:ea typeface="黑体" panose="02010609060101010101" pitchFamily="49" charset="-122"/>
                <a:cs typeface="+mn-cs"/>
              </a:rPr>
              <a:t>解释程序和编译程序</a:t>
            </a:r>
            <a:r>
              <a:rPr kumimoji="1" lang="zh-CN" altLang="en-US" sz="2800" kern="1200" cap="none" spc="0" normalizeH="0" baseline="0" noProof="0">
                <a:latin typeface="Times New Roman" panose="02020603050405020304" pitchFamily="18" charset="0"/>
                <a:ea typeface="黑体" panose="02010609060101010101" pitchFamily="49" charset="-122"/>
                <a:cs typeface="+mn-cs"/>
              </a:rPr>
              <a:t>的</a:t>
            </a:r>
            <a:r>
              <a:rPr kumimoji="1" lang="zh-CN" altLang="en-US" sz="3600" b="1" u="sng" kern="1200" cap="none" spc="0" normalizeH="0" baseline="0" noProof="0">
                <a:effectLst>
                  <a:outerShdw blurRad="38100" dist="38100" dir="2700000" algn="tl">
                    <a:srgbClr val="C0C0C0"/>
                  </a:outerShdw>
                </a:effectLst>
                <a:latin typeface="Times New Roman" panose="02020603050405020304" pitchFamily="18" charset="0"/>
                <a:ea typeface="黑体" panose="02010609060101010101" pitchFamily="49" charset="-122"/>
                <a:cs typeface="+mn-cs"/>
              </a:rPr>
              <a:t>根本区别</a:t>
            </a:r>
            <a:r>
              <a:rPr kumimoji="1" lang="zh-CN" altLang="en-US" sz="2800" kern="1200" cap="none" spc="0" normalizeH="0" baseline="0" noProof="0">
                <a:latin typeface="Times New Roman" panose="02020603050405020304" pitchFamily="18" charset="0"/>
                <a:ea typeface="黑体" panose="02010609060101010101" pitchFamily="49" charset="-122"/>
                <a:cs typeface="+mn-cs"/>
              </a:rPr>
              <a:t>：</a:t>
            </a:r>
            <a:endParaRPr kumimoji="1" lang="zh-CN" altLang="en-US" sz="2800" kern="1200" cap="none" spc="0" normalizeH="0" baseline="0" noProof="0">
              <a:latin typeface="Times New Roman" panose="02020603050405020304" pitchFamily="18" charset="0"/>
              <a:ea typeface="黑体" panose="02010609060101010101" pitchFamily="49" charset="-122"/>
              <a:cs typeface="+mn-cs"/>
            </a:endParaRPr>
          </a:p>
          <a:p>
            <a:pPr marR="0" algn="ctr" defTabSz="914400" eaLnBrk="1" hangingPunct="1">
              <a:buClrTx/>
              <a:buSzTx/>
              <a:buFontTx/>
              <a:buNone/>
              <a:defRPr/>
            </a:pPr>
            <a:r>
              <a:rPr kumimoji="1" lang="zh-CN" altLang="en-US" sz="3200" kern="1200" cap="none" spc="0" normalizeH="0" baseline="0" noProof="0">
                <a:latin typeface="Times New Roman" panose="02020603050405020304" pitchFamily="18" charset="0"/>
                <a:ea typeface="黑体" panose="02010609060101010101" pitchFamily="49" charset="-122"/>
                <a:cs typeface="+mn-cs"/>
              </a:rPr>
              <a:t>是否生成目标代码</a:t>
            </a:r>
            <a:endParaRPr kumimoji="1" lang="zh-CN" altLang="en-US" sz="3200" kern="1200" cap="none" spc="0" normalizeH="0" baseline="0" noProof="0">
              <a:latin typeface="Times New Roman" panose="02020603050405020304" pitchFamily="18" charset="0"/>
              <a:ea typeface="黑体" panose="02010609060101010101" pitchFamily="49"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a:xfrm>
            <a:off x="685800" y="381000"/>
            <a:ext cx="7772400" cy="762000"/>
          </a:xfrm>
        </p:spPr>
        <p:txBody>
          <a:bodyPr vert="horz" wrap="square" lIns="91440" tIns="45720" rIns="91440" bIns="45720" anchor="ctr" anchorCtr="0"/>
          <a:p>
            <a:pPr eaLnBrk="1" hangingPunct="1"/>
            <a:r>
              <a:rPr lang="en-US" altLang="zh-CN" dirty="0">
                <a:solidFill>
                  <a:srgbClr val="CC0000"/>
                </a:solidFill>
              </a:rPr>
              <a:t>1.1  </a:t>
            </a:r>
            <a:r>
              <a:rPr lang="zh-CN" altLang="en-US" dirty="0">
                <a:solidFill>
                  <a:srgbClr val="CC0000"/>
                </a:solidFill>
              </a:rPr>
              <a:t>什么叫编译程序</a:t>
            </a:r>
            <a:endParaRPr lang="zh-CN" altLang="en-US" dirty="0">
              <a:solidFill>
                <a:srgbClr val="CC0000"/>
              </a:solidFill>
            </a:endParaRPr>
          </a:p>
        </p:txBody>
      </p:sp>
      <p:sp>
        <p:nvSpPr>
          <p:cNvPr id="50179" name="Rectangle 3"/>
          <p:cNvSpPr>
            <a:spLocks noGrp="1"/>
          </p:cNvSpPr>
          <p:nvPr>
            <p:ph idx="1"/>
          </p:nvPr>
        </p:nvSpPr>
        <p:spPr>
          <a:xfrm>
            <a:off x="304800" y="1295400"/>
            <a:ext cx="8534400" cy="53340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编译程序的分类</a:t>
            </a:r>
            <a:endParaRPr lang="zh-CN" altLang="en-US" dirty="0">
              <a:solidFill>
                <a:srgbClr val="000099"/>
              </a:solidFill>
            </a:endParaRPr>
          </a:p>
          <a:p>
            <a:pPr eaLnBrk="1" hangingPunct="1">
              <a:buNone/>
            </a:pPr>
            <a:r>
              <a:rPr lang="zh-CN" altLang="en-US" dirty="0">
                <a:solidFill>
                  <a:srgbClr val="000099"/>
                </a:solidFill>
              </a:rPr>
              <a:t>   </a:t>
            </a:r>
            <a:r>
              <a:rPr lang="zh-CN" altLang="en-US" dirty="0">
                <a:solidFill>
                  <a:srgbClr val="A50021"/>
                </a:solidFill>
              </a:rPr>
              <a:t>诊断编译程序</a:t>
            </a:r>
            <a:r>
              <a:rPr lang="en-US" altLang="zh-CN" dirty="0">
                <a:solidFill>
                  <a:srgbClr val="A50021"/>
                </a:solidFill>
              </a:rPr>
              <a:t>(Diagnositic Compiler)</a:t>
            </a:r>
            <a:endParaRPr lang="en-US" altLang="zh-CN" dirty="0">
              <a:solidFill>
                <a:srgbClr val="A50021"/>
              </a:solidFill>
            </a:endParaRPr>
          </a:p>
          <a:p>
            <a:pPr eaLnBrk="1" hangingPunct="1">
              <a:buNone/>
            </a:pPr>
            <a:r>
              <a:rPr lang="en-US" altLang="zh-CN" dirty="0">
                <a:solidFill>
                  <a:srgbClr val="A50021"/>
                </a:solidFill>
              </a:rPr>
              <a:t>         =&gt; </a:t>
            </a:r>
            <a:r>
              <a:rPr lang="zh-CN" altLang="en-US" dirty="0"/>
              <a:t>帮助程序开发与调试</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优化编译程序</a:t>
            </a:r>
            <a:r>
              <a:rPr lang="en-US" altLang="zh-CN" dirty="0">
                <a:solidFill>
                  <a:srgbClr val="A50021"/>
                </a:solidFill>
              </a:rPr>
              <a:t>(Optimizing Compiler)</a:t>
            </a:r>
            <a:endParaRPr lang="en-US" altLang="zh-CN" dirty="0">
              <a:solidFill>
                <a:srgbClr val="A50021"/>
              </a:solidFill>
            </a:endParaRPr>
          </a:p>
          <a:p>
            <a:pPr eaLnBrk="1" hangingPunct="1">
              <a:buNone/>
            </a:pPr>
            <a:r>
              <a:rPr lang="en-US" altLang="zh-CN" dirty="0">
                <a:solidFill>
                  <a:srgbClr val="A50021"/>
                </a:solidFill>
              </a:rPr>
              <a:t>         =&gt; </a:t>
            </a:r>
            <a:r>
              <a:rPr lang="zh-CN" altLang="en-US" dirty="0"/>
              <a:t>优化代码质量</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交叉编译程序</a:t>
            </a:r>
            <a:r>
              <a:rPr lang="en-US" altLang="zh-CN" dirty="0">
                <a:solidFill>
                  <a:srgbClr val="A50021"/>
                </a:solidFill>
              </a:rPr>
              <a:t>(Cross Compiler)</a:t>
            </a:r>
            <a:endParaRPr lang="en-US" altLang="zh-CN" dirty="0">
              <a:solidFill>
                <a:srgbClr val="A50021"/>
              </a:solidFill>
            </a:endParaRPr>
          </a:p>
          <a:p>
            <a:pPr eaLnBrk="1" hangingPunct="1">
              <a:buNone/>
            </a:pPr>
            <a:r>
              <a:rPr lang="en-US" altLang="zh-CN" dirty="0">
                <a:solidFill>
                  <a:srgbClr val="A50021"/>
                </a:solidFill>
              </a:rPr>
              <a:t>         =&gt; </a:t>
            </a:r>
            <a:r>
              <a:rPr lang="zh-CN" altLang="en-US" dirty="0"/>
              <a:t>一般用于嵌入式系统</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可变目标编译程序</a:t>
            </a:r>
            <a:r>
              <a:rPr lang="en-US" altLang="zh-CN" dirty="0">
                <a:solidFill>
                  <a:srgbClr val="A50021"/>
                </a:solidFill>
              </a:rPr>
              <a:t>(Retargetable Compiler)</a:t>
            </a:r>
            <a:endParaRPr lang="en-US" altLang="zh-CN" dirty="0">
              <a:solidFill>
                <a:srgbClr val="A50021"/>
              </a:solidFill>
            </a:endParaRPr>
          </a:p>
          <a:p>
            <a:pPr eaLnBrk="1" hangingPunct="1">
              <a:buNone/>
            </a:pPr>
            <a:r>
              <a:rPr lang="en-US" altLang="zh-CN" dirty="0">
                <a:solidFill>
                  <a:srgbClr val="A50021"/>
                </a:solidFill>
              </a:rPr>
              <a:t>         =&gt; </a:t>
            </a:r>
            <a:r>
              <a:rPr lang="zh-CN" altLang="en-US" dirty="0"/>
              <a:t>一般基于中间语言</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a:xfrm>
            <a:off x="685800" y="381000"/>
            <a:ext cx="7772400" cy="762000"/>
          </a:xfrm>
        </p:spPr>
        <p:txBody>
          <a:bodyPr vert="horz" wrap="square" lIns="91440" tIns="45720" rIns="91440" bIns="45720" anchor="ctr" anchorCtr="0"/>
          <a:p>
            <a:pPr eaLnBrk="1" hangingPunct="1"/>
            <a:r>
              <a:rPr lang="en-US" altLang="zh-CN" dirty="0">
                <a:solidFill>
                  <a:srgbClr val="CC0000"/>
                </a:solidFill>
              </a:rPr>
              <a:t>1.1  </a:t>
            </a:r>
            <a:r>
              <a:rPr lang="zh-CN" altLang="en-US" dirty="0">
                <a:solidFill>
                  <a:srgbClr val="CC0000"/>
                </a:solidFill>
              </a:rPr>
              <a:t>什么叫编译程序</a:t>
            </a:r>
            <a:endParaRPr lang="zh-CN" altLang="en-US" dirty="0">
              <a:solidFill>
                <a:srgbClr val="CC0000"/>
              </a:solidFill>
            </a:endParaRPr>
          </a:p>
        </p:txBody>
      </p:sp>
      <p:sp>
        <p:nvSpPr>
          <p:cNvPr id="52227" name="Rectangle 3"/>
          <p:cNvSpPr>
            <a:spLocks noGrp="1"/>
          </p:cNvSpPr>
          <p:nvPr>
            <p:ph idx="1"/>
          </p:nvPr>
        </p:nvSpPr>
        <p:spPr>
          <a:xfrm>
            <a:off x="304800" y="1295400"/>
            <a:ext cx="8534400" cy="53340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编译程序的发展</a:t>
            </a:r>
            <a:endParaRPr lang="zh-CN" altLang="en-US" dirty="0">
              <a:solidFill>
                <a:srgbClr val="000099"/>
              </a:solidFill>
            </a:endParaRPr>
          </a:p>
          <a:p>
            <a:pPr eaLnBrk="1" hangingPunct="1">
              <a:buNone/>
            </a:pPr>
            <a:r>
              <a:rPr lang="zh-CN" altLang="en-US" dirty="0">
                <a:solidFill>
                  <a:srgbClr val="000099"/>
                </a:solidFill>
              </a:rPr>
              <a:t>   </a:t>
            </a:r>
            <a:r>
              <a:rPr lang="zh-CN" altLang="en-US" dirty="0">
                <a:solidFill>
                  <a:srgbClr val="A50021"/>
                </a:solidFill>
              </a:rPr>
              <a:t>诞生：</a:t>
            </a:r>
            <a:r>
              <a:rPr lang="en-US" altLang="zh-CN" dirty="0">
                <a:solidFill>
                  <a:srgbClr val="A50021"/>
                </a:solidFill>
              </a:rPr>
              <a:t>1953-1957</a:t>
            </a:r>
            <a:r>
              <a:rPr lang="zh-CN" altLang="en-US" dirty="0">
                <a:solidFill>
                  <a:srgbClr val="A50021"/>
                </a:solidFill>
              </a:rPr>
              <a:t>年</a:t>
            </a:r>
            <a:r>
              <a:rPr lang="en-US" altLang="zh-CN" dirty="0">
                <a:solidFill>
                  <a:srgbClr val="A50021"/>
                </a:solidFill>
              </a:rPr>
              <a:t>4</a:t>
            </a:r>
            <a:r>
              <a:rPr lang="zh-CN" altLang="en-US" dirty="0">
                <a:solidFill>
                  <a:srgbClr val="A50021"/>
                </a:solidFill>
              </a:rPr>
              <a:t>月、 </a:t>
            </a:r>
            <a:r>
              <a:rPr lang="en-US" altLang="zh-CN" dirty="0">
                <a:solidFill>
                  <a:srgbClr val="A50021"/>
                </a:solidFill>
              </a:rPr>
              <a:t>Fortran</a:t>
            </a:r>
            <a:r>
              <a:rPr lang="zh-CN" altLang="en-US" dirty="0">
                <a:solidFill>
                  <a:srgbClr val="A50021"/>
                </a:solidFill>
              </a:rPr>
              <a:t>（</a:t>
            </a:r>
            <a:r>
              <a:rPr lang="en-US" altLang="zh-CN" dirty="0">
                <a:solidFill>
                  <a:srgbClr val="A50021"/>
                </a:solidFill>
              </a:rPr>
              <a:t> Backus</a:t>
            </a:r>
            <a:r>
              <a:rPr lang="zh-CN" altLang="en-US" dirty="0">
                <a:solidFill>
                  <a:srgbClr val="A50021"/>
                </a:solidFill>
              </a:rPr>
              <a:t>）</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成果：成熟系统化的理论、方法</a:t>
            </a:r>
            <a:r>
              <a:rPr lang="zh-CN" altLang="en-US" dirty="0">
                <a:solidFill>
                  <a:srgbClr val="000099"/>
                </a:solidFill>
              </a:rPr>
              <a:t>（课程学习）</a:t>
            </a:r>
            <a:endParaRPr lang="zh-CN" altLang="en-US" dirty="0">
              <a:solidFill>
                <a:srgbClr val="A50021"/>
              </a:solidFill>
            </a:endParaRPr>
          </a:p>
          <a:p>
            <a:pPr eaLnBrk="1" hangingPunct="1">
              <a:buNone/>
            </a:pPr>
            <a:r>
              <a:rPr lang="zh-CN" altLang="en-US" dirty="0">
                <a:solidFill>
                  <a:srgbClr val="A50021"/>
                </a:solidFill>
              </a:rPr>
              <a:t>   发展：实现语言、环境和工具</a:t>
            </a:r>
            <a:endParaRPr lang="en-US" altLang="zh-CN" dirty="0">
              <a:solidFill>
                <a:srgbClr val="A50021"/>
              </a:solidFill>
            </a:endParaRPr>
          </a:p>
          <a:p>
            <a:pPr eaLnBrk="1" hangingPunct="1">
              <a:buNone/>
            </a:pPr>
            <a:r>
              <a:rPr lang="en-US" altLang="zh-CN" sz="2400" dirty="0">
                <a:solidFill>
                  <a:srgbClr val="A50021"/>
                </a:solidFill>
              </a:rPr>
              <a:t>40</a:t>
            </a:r>
            <a:r>
              <a:rPr lang="zh-CN" altLang="en-US" sz="2400" dirty="0">
                <a:solidFill>
                  <a:srgbClr val="A50021"/>
                </a:solidFill>
              </a:rPr>
              <a:t>’计算机出现</a:t>
            </a:r>
            <a:r>
              <a:rPr lang="en-US" altLang="zh-CN" sz="2400" dirty="0">
                <a:solidFill>
                  <a:srgbClr val="A50021"/>
                </a:solidFill>
              </a:rPr>
              <a:t>-&gt; 50</a:t>
            </a:r>
            <a:r>
              <a:rPr lang="zh-CN" altLang="en-US" sz="2400" dirty="0">
                <a:solidFill>
                  <a:srgbClr val="A50021"/>
                </a:solidFill>
              </a:rPr>
              <a:t>’高级程序设计语言</a:t>
            </a:r>
            <a:r>
              <a:rPr lang="en-US" altLang="zh-CN" sz="2400" dirty="0">
                <a:solidFill>
                  <a:srgbClr val="A50021"/>
                </a:solidFill>
              </a:rPr>
              <a:t>-&gt; 60’</a:t>
            </a:r>
            <a:r>
              <a:rPr lang="zh-CN" altLang="en-US" sz="2400" dirty="0">
                <a:solidFill>
                  <a:srgbClr val="A50021"/>
                </a:solidFill>
              </a:rPr>
              <a:t>软件工程危机 （形式化方法，面向对象技术，软件工程技术，</a:t>
            </a:r>
            <a:r>
              <a:rPr lang="en-US" altLang="zh-CN" sz="2400" dirty="0">
                <a:solidFill>
                  <a:srgbClr val="A50021"/>
                </a:solidFill>
              </a:rPr>
              <a:t>… </a:t>
            </a:r>
            <a:r>
              <a:rPr lang="zh-CN" altLang="en-US" sz="2400" dirty="0">
                <a:solidFill>
                  <a:srgbClr val="A50021"/>
                </a:solidFill>
              </a:rPr>
              <a:t>）</a:t>
            </a:r>
            <a:endParaRPr lang="zh-CN" altLang="en-US" sz="2400" dirty="0">
              <a:solidFill>
                <a:srgbClr val="A50021"/>
              </a:solidFill>
            </a:endParaRPr>
          </a:p>
        </p:txBody>
      </p:sp>
      <p:pic>
        <p:nvPicPr>
          <p:cNvPr id="52228" name="Picture 4" descr="D:\编译原理\2016年秋季\a71ea8d3fd1f41347175fc57271f95cad1c85e5d.jpg"/>
          <p:cNvPicPr>
            <a:picLocks noChangeAspect="1"/>
          </p:cNvPicPr>
          <p:nvPr/>
        </p:nvPicPr>
        <p:blipFill>
          <a:blip r:embed="rId1"/>
          <a:stretch>
            <a:fillRect/>
          </a:stretch>
        </p:blipFill>
        <p:spPr>
          <a:xfrm>
            <a:off x="7019925" y="4581525"/>
            <a:ext cx="1392238" cy="1828800"/>
          </a:xfrm>
          <a:prstGeom prst="rect">
            <a:avLst/>
          </a:prstGeom>
          <a:noFill/>
          <a:ln w="9525">
            <a:noFill/>
          </a:ln>
        </p:spPr>
      </p:pic>
      <p:sp>
        <p:nvSpPr>
          <p:cNvPr id="52229" name="文本框 1"/>
          <p:cNvSpPr txBox="1"/>
          <p:nvPr/>
        </p:nvSpPr>
        <p:spPr>
          <a:xfrm>
            <a:off x="682625" y="5156200"/>
            <a:ext cx="3586163"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t>Backus</a:t>
            </a:r>
            <a:r>
              <a:rPr lang="zh-CN" altLang="en-US" sz="2400" dirty="0"/>
              <a:t>语：</a:t>
            </a:r>
            <a:r>
              <a:rPr lang="en-US" altLang="zh-CN" sz="2400" dirty="0"/>
              <a:t>“</a:t>
            </a:r>
            <a:r>
              <a:rPr lang="zh-CN" altLang="en-US" sz="2400" dirty="0"/>
              <a:t>大部分的软件开发最初的缘由都是因为自己的懒惰</a:t>
            </a:r>
            <a:r>
              <a:rPr lang="en-US" altLang="zh-CN" sz="2400" dirty="0"/>
              <a:t>”</a:t>
            </a:r>
            <a:endParaRPr lang="en-US" altLang="zh-CN"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a:xfrm>
            <a:off x="685800" y="609600"/>
            <a:ext cx="7772400" cy="914400"/>
          </a:xfrm>
        </p:spPr>
        <p:txBody>
          <a:bodyPr vert="horz" wrap="square" lIns="91440" tIns="45720" rIns="91440" bIns="45720" anchor="ctr" anchorCtr="0"/>
          <a:p>
            <a:pPr eaLnBrk="1" hangingPunct="1"/>
            <a:r>
              <a:rPr lang="en-US" altLang="zh-CN" dirty="0">
                <a:solidFill>
                  <a:srgbClr val="FF0000"/>
                </a:solidFill>
              </a:rPr>
              <a:t>1.2 </a:t>
            </a:r>
            <a:r>
              <a:rPr lang="zh-CN" altLang="en-US" dirty="0">
                <a:solidFill>
                  <a:srgbClr val="FF0000"/>
                </a:solidFill>
              </a:rPr>
              <a:t>编译过程概述</a:t>
            </a:r>
            <a:endParaRPr lang="zh-CN" altLang="en-US" dirty="0">
              <a:solidFill>
                <a:srgbClr val="FF0000"/>
              </a:solidFill>
            </a:endParaRPr>
          </a:p>
        </p:txBody>
      </p:sp>
      <p:sp>
        <p:nvSpPr>
          <p:cNvPr id="54275" name="Rectangle 3"/>
          <p:cNvSpPr>
            <a:spLocks noGrp="1"/>
          </p:cNvSpPr>
          <p:nvPr>
            <p:ph idx="1"/>
          </p:nvPr>
        </p:nvSpPr>
        <p:spPr>
          <a:xfrm>
            <a:off x="990600" y="1752600"/>
            <a:ext cx="7162800" cy="4343400"/>
          </a:xfrm>
          <a:ln>
            <a:solidFill>
              <a:schemeClr val="accent1">
                <a:alpha val="100000"/>
              </a:schemeClr>
            </a:solidFill>
            <a:miter lim="800000"/>
          </a:ln>
        </p:spPr>
        <p:txBody>
          <a:bodyPr vert="horz" wrap="square" lIns="91440" tIns="45720" rIns="91440" bIns="45720" anchor="t" anchorCtr="0"/>
          <a:p>
            <a:pPr eaLnBrk="1" hangingPunct="1">
              <a:buNone/>
            </a:pPr>
            <a:r>
              <a:rPr lang="zh-CN" altLang="en-US" sz="3600" dirty="0">
                <a:solidFill>
                  <a:srgbClr val="000099"/>
                </a:solidFill>
              </a:rPr>
              <a:t>例：</a:t>
            </a:r>
            <a:r>
              <a:rPr lang="en-US" altLang="zh-CN" sz="3600" dirty="0">
                <a:solidFill>
                  <a:srgbClr val="000099"/>
                </a:solidFill>
              </a:rPr>
              <a:t>Compiler is a kind of program system which translate source program of high level programming language to target program of low level programming language such as machine language or assemble language</a:t>
            </a:r>
            <a:endParaRPr lang="en-US" altLang="zh-CN" sz="3600" dirty="0">
              <a:solidFill>
                <a:srgbClr val="0000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p:txBody>
          <a:bodyPr vert="horz" wrap="square" lIns="91440" tIns="45720" rIns="91440" bIns="45720" anchor="ctr" anchorCtr="0"/>
          <a:p>
            <a:pPr eaLnBrk="1" hangingPunct="1"/>
            <a:r>
              <a:rPr lang="en-US" altLang="zh-CN" dirty="0">
                <a:solidFill>
                  <a:srgbClr val="FF0000"/>
                </a:solidFill>
              </a:rPr>
              <a:t>1.2 </a:t>
            </a:r>
            <a:r>
              <a:rPr lang="zh-CN" altLang="en-US" dirty="0">
                <a:solidFill>
                  <a:srgbClr val="FF0000"/>
                </a:solidFill>
              </a:rPr>
              <a:t>编译过程概述</a:t>
            </a:r>
            <a:endParaRPr lang="zh-CN" altLang="en-US" dirty="0">
              <a:solidFill>
                <a:srgbClr val="FF0000"/>
              </a:solidFill>
            </a:endParaRPr>
          </a:p>
        </p:txBody>
      </p:sp>
      <p:sp>
        <p:nvSpPr>
          <p:cNvPr id="55299" name="Rectangle 3"/>
          <p:cNvSpPr>
            <a:spLocks noGrp="1"/>
          </p:cNvSpPr>
          <p:nvPr>
            <p:ph idx="1"/>
          </p:nvPr>
        </p:nvSpPr>
        <p:spPr>
          <a:xfrm>
            <a:off x="381000" y="1905000"/>
            <a:ext cx="3886200" cy="4495800"/>
          </a:xfrm>
          <a:ln>
            <a:solidFill>
              <a:schemeClr val="accent1">
                <a:alpha val="100000"/>
              </a:schemeClr>
            </a:solidFill>
            <a:miter lim="800000"/>
          </a:ln>
        </p:spPr>
        <p:txBody>
          <a:bodyPr vert="horz" wrap="square" lIns="91440" tIns="45720" rIns="91440" bIns="45720" anchor="t" anchorCtr="0"/>
          <a:p>
            <a:pPr eaLnBrk="1" hangingPunct="1">
              <a:buNone/>
            </a:pPr>
            <a:r>
              <a:rPr lang="zh-CN" altLang="en-US" dirty="0">
                <a:solidFill>
                  <a:srgbClr val="000099"/>
                </a:solidFill>
              </a:rPr>
              <a:t>自然语言的翻译过程</a:t>
            </a:r>
            <a:endParaRPr lang="zh-CN" altLang="en-US" dirty="0">
              <a:solidFill>
                <a:srgbClr val="000099"/>
              </a:solidFill>
            </a:endParaRPr>
          </a:p>
          <a:p>
            <a:pPr eaLnBrk="1" hangingPunct="1"/>
            <a:r>
              <a:rPr lang="zh-CN" altLang="en-US" dirty="0">
                <a:solidFill>
                  <a:srgbClr val="A50021"/>
                </a:solidFill>
              </a:rPr>
              <a:t>识别单词</a:t>
            </a:r>
            <a:endParaRPr lang="zh-CN" altLang="en-US" dirty="0">
              <a:solidFill>
                <a:srgbClr val="A50021"/>
              </a:solidFill>
            </a:endParaRPr>
          </a:p>
          <a:p>
            <a:pPr eaLnBrk="1" hangingPunct="1"/>
            <a:r>
              <a:rPr lang="zh-CN" altLang="en-US" dirty="0">
                <a:solidFill>
                  <a:srgbClr val="A50021"/>
                </a:solidFill>
              </a:rPr>
              <a:t>语法结构</a:t>
            </a:r>
            <a:endParaRPr lang="zh-CN" altLang="en-US" dirty="0">
              <a:solidFill>
                <a:srgbClr val="A50021"/>
              </a:solidFill>
            </a:endParaRPr>
          </a:p>
          <a:p>
            <a:pPr eaLnBrk="1" hangingPunct="1"/>
            <a:r>
              <a:rPr lang="zh-CN" altLang="en-US" dirty="0">
                <a:solidFill>
                  <a:srgbClr val="A50021"/>
                </a:solidFill>
              </a:rPr>
              <a:t>句子含义初步翻译</a:t>
            </a:r>
            <a:endParaRPr lang="zh-CN" altLang="en-US" dirty="0">
              <a:solidFill>
                <a:srgbClr val="A50021"/>
              </a:solidFill>
            </a:endParaRPr>
          </a:p>
          <a:p>
            <a:pPr eaLnBrk="1" hangingPunct="1"/>
            <a:r>
              <a:rPr lang="zh-CN" altLang="en-US" dirty="0">
                <a:solidFill>
                  <a:srgbClr val="A50021"/>
                </a:solidFill>
              </a:rPr>
              <a:t>修饰</a:t>
            </a:r>
            <a:endParaRPr lang="zh-CN" altLang="en-US" dirty="0">
              <a:solidFill>
                <a:srgbClr val="A50021"/>
              </a:solidFill>
            </a:endParaRPr>
          </a:p>
          <a:p>
            <a:pPr eaLnBrk="1" hangingPunct="1"/>
            <a:r>
              <a:rPr lang="zh-CN" altLang="en-US" dirty="0">
                <a:solidFill>
                  <a:srgbClr val="A50021"/>
                </a:solidFill>
              </a:rPr>
              <a:t>译文</a:t>
            </a:r>
            <a:endParaRPr lang="zh-CN" altLang="en-US" dirty="0">
              <a:solidFill>
                <a:srgbClr val="A50021"/>
              </a:solidFill>
            </a:endParaRPr>
          </a:p>
        </p:txBody>
      </p:sp>
      <p:sp>
        <p:nvSpPr>
          <p:cNvPr id="55300" name="Rectangle 4"/>
          <p:cNvSpPr/>
          <p:nvPr/>
        </p:nvSpPr>
        <p:spPr>
          <a:xfrm>
            <a:off x="4800600" y="1905000"/>
            <a:ext cx="3886200" cy="4495800"/>
          </a:xfrm>
          <a:prstGeom prst="rect">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buNone/>
            </a:pPr>
            <a:r>
              <a:rPr lang="zh-CN" altLang="en-US" dirty="0">
                <a:solidFill>
                  <a:srgbClr val="000099"/>
                </a:solidFill>
              </a:rPr>
              <a:t>程序的编译过程</a:t>
            </a:r>
            <a:endParaRPr lang="zh-CN" altLang="en-US" dirty="0">
              <a:solidFill>
                <a:srgbClr val="000099"/>
              </a:solidFill>
            </a:endParaRPr>
          </a:p>
          <a:p>
            <a:pPr marL="342900" lvl="0" indent="-342900" eaLnBrk="1" hangingPunct="1"/>
            <a:r>
              <a:rPr lang="zh-CN" altLang="en-US" dirty="0">
                <a:solidFill>
                  <a:srgbClr val="A50021"/>
                </a:solidFill>
              </a:rPr>
              <a:t>词法分析</a:t>
            </a:r>
            <a:endParaRPr lang="zh-CN" altLang="en-US" dirty="0">
              <a:solidFill>
                <a:srgbClr val="A50021"/>
              </a:solidFill>
            </a:endParaRPr>
          </a:p>
          <a:p>
            <a:pPr marL="342900" lvl="0" indent="-342900" eaLnBrk="1" hangingPunct="1"/>
            <a:r>
              <a:rPr lang="zh-CN" altLang="en-US" dirty="0">
                <a:solidFill>
                  <a:srgbClr val="A50021"/>
                </a:solidFill>
              </a:rPr>
              <a:t>语法分析</a:t>
            </a:r>
            <a:endParaRPr lang="zh-CN" altLang="en-US" dirty="0">
              <a:solidFill>
                <a:srgbClr val="A50021"/>
              </a:solidFill>
            </a:endParaRPr>
          </a:p>
          <a:p>
            <a:pPr marL="342900" lvl="0" indent="-342900" eaLnBrk="1" hangingPunct="1"/>
            <a:r>
              <a:rPr lang="zh-CN" altLang="en-US" dirty="0">
                <a:solidFill>
                  <a:srgbClr val="A50021"/>
                </a:solidFill>
              </a:rPr>
              <a:t>语义分析</a:t>
            </a:r>
            <a:endParaRPr lang="zh-CN" altLang="en-US" dirty="0">
              <a:solidFill>
                <a:srgbClr val="A50021"/>
              </a:solidFill>
            </a:endParaRPr>
          </a:p>
          <a:p>
            <a:pPr marL="342900" lvl="0" indent="-342900" eaLnBrk="1" hangingPunct="1"/>
            <a:r>
              <a:rPr lang="zh-CN" altLang="en-US" dirty="0">
                <a:solidFill>
                  <a:srgbClr val="A50021"/>
                </a:solidFill>
              </a:rPr>
              <a:t>中间代码生成</a:t>
            </a:r>
            <a:endParaRPr lang="zh-CN" altLang="en-US" dirty="0">
              <a:solidFill>
                <a:srgbClr val="A50021"/>
              </a:solidFill>
            </a:endParaRPr>
          </a:p>
          <a:p>
            <a:pPr marL="342900" lvl="0" indent="-342900" eaLnBrk="1" hangingPunct="1"/>
            <a:r>
              <a:rPr lang="zh-CN" altLang="en-US" dirty="0">
                <a:solidFill>
                  <a:srgbClr val="A50021"/>
                </a:solidFill>
              </a:rPr>
              <a:t>优化</a:t>
            </a:r>
            <a:endParaRPr lang="zh-CN" altLang="en-US" dirty="0">
              <a:solidFill>
                <a:srgbClr val="A50021"/>
              </a:solidFill>
            </a:endParaRPr>
          </a:p>
          <a:p>
            <a:pPr marL="342900" lvl="0" indent="-342900" eaLnBrk="1" hangingPunct="1"/>
            <a:r>
              <a:rPr lang="zh-CN" altLang="en-US" dirty="0">
                <a:solidFill>
                  <a:srgbClr val="A50021"/>
                </a:solidFill>
              </a:rPr>
              <a:t>目标代码生成</a:t>
            </a:r>
            <a:endParaRPr lang="zh-CN" altLang="en-US" dirty="0">
              <a:solidFill>
                <a:srgbClr val="A5002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2"/>
          <p:cNvSpPr>
            <a:spLocks noGrp="1"/>
          </p:cNvSpPr>
          <p:nvPr>
            <p:ph type="title"/>
          </p:nvPr>
        </p:nvSpPr>
        <p:spPr>
          <a:xfrm>
            <a:off x="685800" y="260350"/>
            <a:ext cx="7772400" cy="1143000"/>
          </a:xfrm>
        </p:spPr>
        <p:txBody>
          <a:bodyPr vert="horz" wrap="square" lIns="91440" tIns="45720" rIns="91440" bIns="45720" anchor="ctr" anchorCtr="0"/>
          <a:p>
            <a:r>
              <a:rPr lang="zh-CN" altLang="en-US" dirty="0"/>
              <a:t>词法分析</a:t>
            </a:r>
            <a:r>
              <a:rPr lang="zh-CN" altLang="en-US" sz="2800" dirty="0">
                <a:solidFill>
                  <a:schemeClr val="accent1"/>
                </a:solidFill>
              </a:rPr>
              <a:t>（自动分词</a:t>
            </a:r>
            <a:r>
              <a:rPr lang="en-US" altLang="zh-CN" sz="2800" dirty="0">
                <a:solidFill>
                  <a:schemeClr val="accent1"/>
                </a:solidFill>
              </a:rPr>
              <a:t>+</a:t>
            </a:r>
            <a:r>
              <a:rPr lang="zh-CN" altLang="en-US" sz="2800" dirty="0">
                <a:solidFill>
                  <a:schemeClr val="accent1"/>
                </a:solidFill>
              </a:rPr>
              <a:t>词性标注）</a:t>
            </a:r>
            <a:endParaRPr lang="zh-CN" altLang="en-US" sz="2800" dirty="0">
              <a:solidFill>
                <a:schemeClr val="accent1"/>
              </a:solidFill>
            </a:endParaRPr>
          </a:p>
        </p:txBody>
      </p:sp>
      <p:sp>
        <p:nvSpPr>
          <p:cNvPr id="28675" name="Rectangle 3"/>
          <p:cNvSpPr>
            <a:spLocks noGrp="1" noChangeArrowheads="1"/>
          </p:cNvSpPr>
          <p:nvPr>
            <p:ph idx="1"/>
          </p:nvPr>
        </p:nvSpPr>
        <p:spPr>
          <a:xfrm>
            <a:off x="685800" y="1447800"/>
            <a:ext cx="7772400" cy="4645025"/>
          </a:xfrm>
          <a:ln>
            <a:solidFill>
              <a:schemeClr val="accent1">
                <a:lumMod val="60000"/>
                <a:lumOff val="40000"/>
              </a:schemeClr>
            </a:solidFill>
          </a:ln>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mn-ea"/>
                <a:cs typeface="+mn-cs"/>
              </a:rPr>
              <a:t>像翻译英文句子一样，先要分析单词，弄清各单词的意义和句中的作用，才能对句子进行翻译。</a:t>
            </a:r>
            <a:endParaRPr kumimoji="1" lang="zh-CN" altLang="en-US" sz="2800" b="0" i="0" u="none" strike="noStrike" kern="0" cap="none" spc="0" normalizeH="0" baseline="0" noProof="0" dirty="0">
              <a:ln>
                <a:noFill/>
              </a:ln>
              <a:solidFill>
                <a:schemeClr val="tx1"/>
              </a:solidFill>
              <a:effectLst/>
              <a:uLnTx/>
              <a:uFillTx/>
              <a:latin typeface="Tahoma" panose="020B0604030504040204" pitchFamily="34" charset="0"/>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主要任务：从左到右一个字符一个字符地读入源程序，对构成源程序的字符流进行扫描和分解，从而识别出一个个单词。</a:t>
            </a: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单词包括：保留字、标识符、运算符、分界符等。</a:t>
            </a: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例：</a:t>
            </a: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50000"/>
              </a:spcBef>
              <a:spcAft>
                <a:spcPct val="0"/>
              </a:spcAft>
              <a:buClrTx/>
              <a:buSzTx/>
              <a:buFontTx/>
              <a:buNone/>
              <a:defRPr/>
            </a:pPr>
            <a:r>
              <a:rPr kumimoji="1" lang="zh-CN" altLang="en-US" sz="2400" b="0" i="0" u="none" strike="noStrike" kern="0" cap="none" spc="0" normalizeH="0" baseline="0" noProof="0" dirty="0">
                <a:ln>
                  <a:noFill/>
                </a:ln>
                <a:solidFill>
                  <a:schemeClr val="tx1"/>
                </a:solidFill>
                <a:effectLst/>
                <a:uLnTx/>
                <a:uFillTx/>
                <a:latin typeface="+mn-lt"/>
                <a:ea typeface="+mn-ea"/>
                <a:cs typeface="+mn-ea"/>
              </a:rPr>
              <a:t>  </a:t>
            </a:r>
            <a:r>
              <a:rPr kumimoji="1" lang="en-US" altLang="en-US" sz="2400" b="0" i="0" u="none" strike="noStrike" kern="0" cap="none" spc="0" normalizeH="0" baseline="0" noProof="0" dirty="0">
                <a:ln>
                  <a:noFill/>
                </a:ln>
                <a:solidFill>
                  <a:schemeClr val="tx1"/>
                </a:solidFill>
                <a:effectLst/>
                <a:uLnTx/>
                <a:uFillTx/>
                <a:latin typeface="+mn-lt"/>
                <a:ea typeface="+mn-ea"/>
                <a:cs typeface="+mn-ea"/>
              </a:rPr>
              <a:t>position  :=  initial  +  rate  *  60;</a:t>
            </a:r>
            <a:endParaRPr kumimoji="1" lang="en-US" altLang="zh-CN" sz="2400" b="0" i="0" u="none" strike="noStrike" kern="0" cap="none" spc="0" normalizeH="0" baseline="0" noProof="0" dirty="0">
              <a:ln>
                <a:noFill/>
              </a:ln>
              <a:solidFill>
                <a:schemeClr val="tx1"/>
              </a:solidFill>
              <a:effectLst/>
              <a:uLnTx/>
              <a:uFillTx/>
              <a:latin typeface="+mn-lt"/>
              <a:ea typeface="+mn-ea"/>
              <a:cs typeface="+mn-ea"/>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a:spLocks noGrp="1"/>
          </p:cNvSpPr>
          <p:nvPr>
            <p:ph type="title"/>
          </p:nvPr>
        </p:nvSpPr>
        <p:spPr>
          <a:xfrm>
            <a:off x="609600" y="457200"/>
            <a:ext cx="7848600" cy="990600"/>
          </a:xfrm>
        </p:spPr>
        <p:txBody>
          <a:bodyPr vert="horz" wrap="square" lIns="91440" tIns="45720" rIns="91440" bIns="45720" anchor="ctr" anchorCtr="0"/>
          <a:p>
            <a:r>
              <a:rPr lang="zh-CN" altLang="en-US" sz="3200" dirty="0"/>
              <a:t>词法分析</a:t>
            </a:r>
            <a:r>
              <a:rPr lang="zh-CN" altLang="en-US" sz="2800" dirty="0">
                <a:solidFill>
                  <a:schemeClr val="accent1"/>
                </a:solidFill>
              </a:rPr>
              <a:t>（自动分词</a:t>
            </a:r>
            <a:r>
              <a:rPr lang="en-US" altLang="zh-CN" sz="2800" dirty="0">
                <a:solidFill>
                  <a:schemeClr val="accent1"/>
                </a:solidFill>
              </a:rPr>
              <a:t>+</a:t>
            </a:r>
            <a:r>
              <a:rPr lang="zh-CN" altLang="en-US" sz="2800" dirty="0">
                <a:solidFill>
                  <a:schemeClr val="accent1"/>
                </a:solidFill>
              </a:rPr>
              <a:t>词性标注）</a:t>
            </a:r>
            <a:r>
              <a:rPr lang="zh-CN" altLang="en-US" sz="3200" dirty="0"/>
              <a:t> </a:t>
            </a:r>
            <a:br>
              <a:rPr lang="zh-CN" altLang="en-US" sz="3200" dirty="0"/>
            </a:br>
            <a:r>
              <a:rPr lang="en-US" altLang="en-US" sz="3200" dirty="0"/>
              <a:t>position  :=  initial  +  rate  *  60;</a:t>
            </a:r>
            <a:br>
              <a:rPr lang="en-US" altLang="zh-CN" sz="3200" dirty="0"/>
            </a:br>
            <a:endParaRPr lang="en-US" altLang="zh-CN" sz="3200" dirty="0"/>
          </a:p>
        </p:txBody>
      </p:sp>
      <p:sp>
        <p:nvSpPr>
          <p:cNvPr id="29699" name="Rectangle 3"/>
          <p:cNvSpPr>
            <a:spLocks noGrp="1" noChangeArrowheads="1"/>
          </p:cNvSpPr>
          <p:nvPr>
            <p:ph idx="1"/>
          </p:nvPr>
        </p:nvSpPr>
        <p:spPr>
          <a:xfrm>
            <a:off x="990600" y="1557338"/>
            <a:ext cx="7772400" cy="4843463"/>
          </a:xfrm>
          <a:ln>
            <a:solidFill>
              <a:schemeClr val="accent1">
                <a:lumMod val="60000"/>
                <a:lumOff val="40000"/>
              </a:schemeClr>
            </a:solidFill>
          </a:ln>
        </p:spPr>
        <p:txBody>
          <a:bodyPr vert="horz" wrap="square" lIns="91440" tIns="45720" rIns="91440" bIns="45720" numCol="1" anchor="t" anchorCtr="0" compatLnSpc="1"/>
          <a:lstStyle/>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zh-CN" altLang="en-US" sz="2800" b="1" i="0" u="none" strike="noStrike" kern="0" cap="none" spc="0" normalizeH="0" baseline="0" noProof="0" dirty="0">
                <a:ln>
                  <a:noFill/>
                </a:ln>
                <a:solidFill>
                  <a:schemeClr val="tx1"/>
                </a:solidFill>
                <a:effectLst/>
                <a:uLnTx/>
                <a:uFillTx/>
                <a:latin typeface="+mn-lt"/>
                <a:ea typeface="+mn-ea"/>
                <a:cs typeface="+mn-ea"/>
              </a:rPr>
              <a:t>单词类型</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1" i="0" u="none" strike="noStrike" kern="0" cap="none" spc="0" normalizeH="0" baseline="0" noProof="0" dirty="0">
                <a:ln>
                  <a:noFill/>
                </a:ln>
                <a:solidFill>
                  <a:schemeClr val="tx1"/>
                </a:solidFill>
                <a:effectLst/>
                <a:uLnTx/>
                <a:uFillTx/>
                <a:latin typeface="+mn-lt"/>
                <a:ea typeface="+mn-ea"/>
                <a:cs typeface="+mn-ea"/>
              </a:rPr>
              <a:t>单词值</a:t>
            </a:r>
            <a:endParaRPr kumimoji="1" lang="zh-CN" altLang="en-US"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zh-CN" altLang="en-US" sz="2800" b="0" i="0" u="none" strike="noStrike" kern="0" cap="none" spc="0" normalizeH="0" baseline="0" noProof="0" dirty="0">
                <a:ln>
                  <a:noFill/>
                </a:ln>
                <a:solidFill>
                  <a:schemeClr val="tx1"/>
                </a:solidFill>
                <a:effectLst/>
                <a:uLnTx/>
                <a:uFillTx/>
                <a:latin typeface="+mn-lt"/>
                <a:ea typeface="+mn-ea"/>
                <a:cs typeface="+mn-ea"/>
              </a:rPr>
              <a:t>  标识符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1(id1)	        </a:t>
            </a:r>
            <a:r>
              <a:rPr kumimoji="1" lang="en-US" altLang="en-US" sz="2800" b="0" i="0" u="none" strike="noStrike" kern="0" cap="none" spc="0" normalizeH="0" baseline="0" noProof="0" dirty="0">
                <a:ln>
                  <a:noFill/>
                </a:ln>
                <a:solidFill>
                  <a:schemeClr val="tx1"/>
                </a:solidFill>
                <a:effectLst/>
                <a:uLnTx/>
                <a:uFillTx/>
                <a:latin typeface="+mn-lt"/>
                <a:ea typeface="+mn-ea"/>
                <a:cs typeface="+mn-ea"/>
              </a:rPr>
              <a:t>position</a:t>
            </a:r>
            <a:endParaRPr kumimoji="1" lang="en-US" altLang="en-US"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算符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赋值</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标识符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2(id2)	         </a:t>
            </a:r>
            <a:r>
              <a:rPr kumimoji="1" lang="en-US" altLang="en-US" sz="2800" b="0" i="0" u="none" strike="noStrike" kern="0" cap="none" spc="0" normalizeH="0" baseline="0" noProof="0" dirty="0">
                <a:ln>
                  <a:noFill/>
                </a:ln>
                <a:solidFill>
                  <a:schemeClr val="tx1"/>
                </a:solidFill>
                <a:effectLst/>
                <a:uLnTx/>
                <a:uFillTx/>
                <a:latin typeface="+mn-lt"/>
                <a:ea typeface="+mn-ea"/>
                <a:cs typeface="+mn-ea"/>
              </a:rPr>
              <a:t>initial</a:t>
            </a:r>
            <a:endParaRPr kumimoji="1" lang="en-US" altLang="en-US"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算符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加</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标识符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3(id3)	          </a:t>
            </a:r>
            <a:r>
              <a:rPr kumimoji="1" lang="en-US" altLang="en-US" sz="2800" b="0" i="0" u="none" strike="noStrike" kern="0" cap="none" spc="0" normalizeH="0" baseline="0" noProof="0" dirty="0">
                <a:ln>
                  <a:noFill/>
                </a:ln>
                <a:solidFill>
                  <a:schemeClr val="tx1"/>
                </a:solidFill>
                <a:effectLst/>
                <a:uLnTx/>
                <a:uFillTx/>
                <a:latin typeface="+mn-lt"/>
                <a:ea typeface="+mn-ea"/>
                <a:cs typeface="+mn-ea"/>
              </a:rPr>
              <a:t>rate</a:t>
            </a:r>
            <a:endParaRPr kumimoji="1" lang="en-US" altLang="en-US"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算符</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乘</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整数			    </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60</a:t>
            </a: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9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界符			     ；</a:t>
            </a:r>
            <a:endParaRPr kumimoji="1" lang="zh-CN" altLang="en-US" sz="2800" b="0" i="0" u="none" strike="noStrike" kern="0" cap="none" spc="0" normalizeH="0" baseline="0" noProof="0" dirty="0">
              <a:ln>
                <a:noFill/>
              </a:ln>
              <a:solidFill>
                <a:schemeClr val="tx1"/>
              </a:solidFill>
              <a:effectLst/>
              <a:uLnTx/>
              <a:uFillTx/>
              <a:latin typeface="+mn-lt"/>
              <a:ea typeface="+mn-ea"/>
              <a:cs typeface="+mn-ea"/>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Grp="1"/>
          </p:cNvSpPr>
          <p:nvPr>
            <p:ph type="title"/>
          </p:nvPr>
        </p:nvSpPr>
        <p:spPr>
          <a:xfrm>
            <a:off x="685800" y="115888"/>
            <a:ext cx="7772400" cy="1143000"/>
          </a:xfrm>
        </p:spPr>
        <p:txBody>
          <a:bodyPr vert="horz" wrap="square" lIns="91440" tIns="45720" rIns="91440" bIns="45720" anchor="ctr" anchorCtr="0"/>
          <a:p>
            <a:r>
              <a:rPr lang="zh-CN" altLang="en-US" dirty="0"/>
              <a:t>理论基础</a:t>
            </a:r>
            <a:endParaRPr lang="zh-CN" altLang="en-US" dirty="0"/>
          </a:p>
        </p:txBody>
      </p:sp>
      <p:sp>
        <p:nvSpPr>
          <p:cNvPr id="31747" name="Rectangle 3"/>
          <p:cNvSpPr>
            <a:spLocks noGrp="1" noChangeArrowheads="1"/>
          </p:cNvSpPr>
          <p:nvPr>
            <p:ph idx="1"/>
          </p:nvPr>
        </p:nvSpPr>
        <p:spPr>
          <a:xfrm>
            <a:off x="684213" y="1447800"/>
            <a:ext cx="8078788" cy="4953000"/>
          </a:xfrm>
          <a:ln>
            <a:solidFill>
              <a:schemeClr val="accent1">
                <a:lumMod val="60000"/>
                <a:lumOff val="40000"/>
              </a:schemeClr>
            </a:solidFill>
          </a:ln>
        </p:spPr>
        <p:txBody>
          <a:bodyPr vert="horz" wrap="square" lIns="91440" tIns="45720" rIns="91440" bIns="45720" numCol="1" anchor="t" anchorCtr="0" compatLnSpc="1"/>
          <a:lstStyle/>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词法规则</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描述词法规则的有效工具：正规式、有限自动机</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rgbClr val="FF0000"/>
                </a:solidFill>
                <a:effectLst/>
                <a:uLnTx/>
                <a:uFillTx/>
                <a:latin typeface="+mn-lt"/>
                <a:ea typeface="+mn-ea"/>
                <a:cs typeface="+mn-cs"/>
              </a:rPr>
              <a:t>词法分析是一种线性分析</a:t>
            </a:r>
            <a:endParaRPr kumimoji="1" lang="zh-CN" altLang="en-US" sz="32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类似：贪吃蛇</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2"/>
          <p:cNvSpPr>
            <a:spLocks noGrp="1"/>
          </p:cNvSpPr>
          <p:nvPr>
            <p:ph type="title"/>
          </p:nvPr>
        </p:nvSpPr>
        <p:spPr>
          <a:xfrm>
            <a:off x="685800" y="44450"/>
            <a:ext cx="7772400" cy="1143000"/>
          </a:xfrm>
        </p:spPr>
        <p:txBody>
          <a:bodyPr vert="horz" wrap="square" lIns="91440" tIns="45720" rIns="91440" bIns="45720" anchor="ctr" anchorCtr="0"/>
          <a:p>
            <a:r>
              <a:rPr lang="zh-CN" altLang="en-US" dirty="0"/>
              <a:t>语法分析</a:t>
            </a:r>
            <a:r>
              <a:rPr lang="zh-CN" altLang="en-US" sz="2800" dirty="0">
                <a:solidFill>
                  <a:schemeClr val="accent1"/>
                </a:solidFill>
              </a:rPr>
              <a:t>（自动句法分析）</a:t>
            </a:r>
            <a:r>
              <a:rPr lang="zh-CN" altLang="en-US" sz="3200" dirty="0"/>
              <a:t> </a:t>
            </a:r>
            <a:endParaRPr lang="zh-CN" altLang="en-US" sz="3200" dirty="0"/>
          </a:p>
        </p:txBody>
      </p:sp>
      <p:sp>
        <p:nvSpPr>
          <p:cNvPr id="32771" name="Rectangle 3"/>
          <p:cNvSpPr>
            <a:spLocks noGrp="1" noChangeArrowheads="1"/>
          </p:cNvSpPr>
          <p:nvPr>
            <p:ph idx="1"/>
          </p:nvPr>
        </p:nvSpPr>
        <p:spPr>
          <a:xfrm>
            <a:off x="760413" y="1295400"/>
            <a:ext cx="7772400" cy="4800600"/>
          </a:xfrm>
          <a:ln>
            <a:solidFill>
              <a:schemeClr val="accent1">
                <a:lumMod val="60000"/>
                <a:lumOff val="40000"/>
              </a:schemeClr>
            </a:solid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语法分析程序与自然语言中句子的语法分析类似。语法分析定义了程序的结构元素及其关系。通常将语法分析的结果表示为分析树或语法树。</a:t>
            </a:r>
            <a:endParaRPr kumimoji="1" lang="zh-CN" altLang="en-US"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主要任务：在词法分析的基础上，将单词分解成各类语法短语。</a:t>
            </a: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 一般语法短语可表示成语法树。</a:t>
            </a:r>
            <a:endParaRPr kumimoji="1" lang="zh-CN" altLang="en-US"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功能</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层次分析</a:t>
            </a:r>
            <a:r>
              <a:rPr kumimoji="1" lang="en-US" altLang="zh-CN"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a:t>
            </a:r>
            <a:r>
              <a:rPr kumimoji="1"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依据</a:t>
            </a:r>
            <a:r>
              <a:rPr kumimoji="1" lang="zh-CN" altLang="en-US"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源程序的</a:t>
            </a:r>
            <a:r>
              <a:rPr kumimoji="1" lang="zh-CN" altLang="en-US" sz="2800" b="1"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语法规则</a:t>
            </a:r>
            <a:r>
              <a:rPr kumimoji="1" lang="zh-CN" altLang="en-US" sz="2800" b="0" i="0" u="none" strike="noStrike" kern="0" cap="none" spc="0" normalizeH="0" baseline="0" noProof="0" dirty="0">
                <a:ln>
                  <a:noFill/>
                </a:ln>
                <a:solidFill>
                  <a:schemeClr val="tx1"/>
                </a:solidFill>
                <a:effectLst/>
                <a:uLnTx/>
                <a:uFillTx/>
                <a:latin typeface="黑体" panose="02010609060101010101" pitchFamily="49" charset="-122"/>
                <a:ea typeface="+mn-ea"/>
                <a:cs typeface="+mn-cs"/>
              </a:rPr>
              <a:t>把源程序</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的单词序列组成语法短语</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表示成语法树</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50000"/>
              </a:spcBef>
              <a:spcAft>
                <a:spcPct val="0"/>
              </a:spcAft>
              <a:buClrTx/>
              <a:buSzTx/>
              <a:buFontTx/>
              <a:buNone/>
              <a:defRPr/>
            </a:pPr>
            <a:r>
              <a:rPr kumimoji="1" lang="en-US" altLang="en-US" sz="2400" b="0" i="0" u="none" strike="noStrike" kern="0" cap="none" spc="0" normalizeH="0" baseline="0" noProof="0" dirty="0">
                <a:ln>
                  <a:noFill/>
                </a:ln>
                <a:solidFill>
                  <a:schemeClr val="tx1"/>
                </a:solidFill>
                <a:effectLst/>
                <a:uLnTx/>
                <a:uFillTx/>
                <a:latin typeface="+mn-lt"/>
                <a:ea typeface="+mn-ea"/>
                <a:cs typeface="+mn-ea"/>
              </a:rPr>
              <a:t>position   :=    initial   +    rate    *   60    ;</a:t>
            </a:r>
            <a:endParaRPr kumimoji="1" lang="en-US" altLang="zh-CN" sz="2400" b="0" i="0" u="none" strike="noStrike" kern="0" cap="none" spc="0" normalizeH="0" baseline="0" noProof="0" dirty="0">
              <a:ln>
                <a:noFill/>
              </a:ln>
              <a:solidFill>
                <a:schemeClr val="tx1"/>
              </a:solidFill>
              <a:effectLst/>
              <a:uLnTx/>
              <a:uFillTx/>
              <a:latin typeface="+mn-lt"/>
              <a:ea typeface="+mn-ea"/>
              <a:cs typeface="+mn-ea"/>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2"/>
          <p:cNvSpPr>
            <a:spLocks noGrp="1"/>
          </p:cNvSpPr>
          <p:nvPr>
            <p:ph type="title"/>
          </p:nvPr>
        </p:nvSpPr>
        <p:spPr/>
        <p:txBody>
          <a:bodyPr vert="horz" wrap="square" lIns="91440" tIns="45720" rIns="91440" bIns="45720" anchor="ctr" anchorCtr="0"/>
          <a:p>
            <a:r>
              <a:rPr lang="zh-CN" altLang="en-US" dirty="0"/>
              <a:t>语法分析</a:t>
            </a:r>
            <a:r>
              <a:rPr lang="zh-CN" altLang="en-US" sz="2800" dirty="0">
                <a:solidFill>
                  <a:schemeClr val="accent1"/>
                </a:solidFill>
              </a:rPr>
              <a:t>（自动句法分析）</a:t>
            </a:r>
            <a:endParaRPr lang="zh-CN" altLang="en-US" sz="2800" dirty="0">
              <a:solidFill>
                <a:schemeClr val="accent1"/>
              </a:solidFill>
            </a:endParaRPr>
          </a:p>
        </p:txBody>
      </p:sp>
      <p:sp>
        <p:nvSpPr>
          <p:cNvPr id="54275" name="Rectangle 3"/>
          <p:cNvSpPr>
            <a:spLocks noGrp="1" noChangeArrowheads="1"/>
          </p:cNvSpPr>
          <p:nvPr>
            <p:ph idx="1"/>
          </p:nvPr>
        </p:nvSpPr>
        <p:spPr>
          <a:ln>
            <a:solidFill>
              <a:schemeClr val="accent1">
                <a:lumMod val="60000"/>
                <a:lumOff val="40000"/>
              </a:schemeClr>
            </a:solidFill>
          </a:ln>
        </p:spPr>
        <p:txBody>
          <a:bodyPr vert="horz" wrap="square" lIns="91440" tIns="45720" rIns="91440" bIns="45720" numCol="1" anchor="t" anchorCtr="0" compatLnSpc="1"/>
          <a:lstStyle/>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zh-CN" altLang="en-US" sz="2800" b="1"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规则</a:t>
            </a:r>
            <a:endParaRPr kumimoji="1" lang="zh-CN" altLang="en-US" sz="2800" b="1"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zh-CN"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赋值语句</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标识符</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标识符</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整数</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742950" marR="0" lvl="1" indent="-28575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      &lt;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表达式</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&gt;::=&lt;</a:t>
            </a:r>
            <a:r>
              <a:rPr kumimoji="1" lang="zh-CN" altLang="en-US"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实数</a:t>
            </a:r>
            <a:r>
              <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rPr>
              <a:t>&gt;</a:t>
            </a:r>
            <a:endParaRPr kumimoji="1" lang="en-US" altLang="zh-CN" sz="28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0" cap="none" spc="0" normalizeH="0" baseline="0" noProof="0">
              <a:ln>
                <a:noFill/>
              </a:ln>
              <a:solidFill>
                <a:schemeClr val="tx1"/>
              </a:solidFill>
              <a:effectLst/>
              <a:uLnTx/>
              <a:uFillTx/>
              <a:latin typeface="+mn-lt"/>
              <a:ea typeface="楷体_GB2312" pitchFamily="49"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标题 1"/>
          <p:cNvSpPr>
            <a:spLocks noGrp="1"/>
          </p:cNvSpPr>
          <p:nvPr>
            <p:ph type="title"/>
          </p:nvPr>
        </p:nvSpPr>
        <p:spPr>
          <a:xfrm>
            <a:off x="684213" y="260350"/>
            <a:ext cx="7772400" cy="1143000"/>
          </a:xfrm>
        </p:spPr>
        <p:txBody>
          <a:bodyPr vert="horz" wrap="square" lIns="91440" tIns="45720" rIns="91440" bIns="45720" anchor="ctr" anchorCtr="0"/>
          <a:p>
            <a:r>
              <a:rPr lang="zh-CN" altLang="en-US" dirty="0"/>
              <a:t>调查问卷</a:t>
            </a:r>
            <a:endParaRPr lang="zh-CN" altLang="en-US" dirty="0"/>
          </a:p>
        </p:txBody>
      </p:sp>
      <p:sp>
        <p:nvSpPr>
          <p:cNvPr id="10243" name="内容占位符 2"/>
          <p:cNvSpPr>
            <a:spLocks noGrp="1"/>
          </p:cNvSpPr>
          <p:nvPr>
            <p:ph idx="1"/>
          </p:nvPr>
        </p:nvSpPr>
        <p:spPr>
          <a:xfrm>
            <a:off x="685800" y="1412875"/>
            <a:ext cx="8134350" cy="5111750"/>
          </a:xfrm>
        </p:spPr>
        <p:txBody>
          <a:bodyPr vert="horz" wrap="square" lIns="91440" tIns="45720" rIns="91440" bIns="45720" anchor="t" anchorCtr="0"/>
          <a:p>
            <a:pPr>
              <a:lnSpc>
                <a:spcPct val="90000"/>
              </a:lnSpc>
            </a:pPr>
            <a:r>
              <a:rPr lang="en-US" altLang="zh-CN" sz="2400" dirty="0"/>
              <a:t>What?</a:t>
            </a:r>
            <a:endParaRPr lang="en-US" altLang="zh-CN" sz="2400" dirty="0"/>
          </a:p>
          <a:p>
            <a:pPr lvl="1">
              <a:lnSpc>
                <a:spcPct val="90000"/>
              </a:lnSpc>
            </a:pPr>
            <a:r>
              <a:rPr lang="zh-CN" altLang="zh-CN" sz="2000" dirty="0"/>
              <a:t>你用过哪些编程语言？</a:t>
            </a:r>
            <a:endParaRPr lang="en-US" altLang="zh-CN" sz="2000" dirty="0"/>
          </a:p>
          <a:p>
            <a:pPr lvl="1">
              <a:lnSpc>
                <a:spcPct val="90000"/>
              </a:lnSpc>
            </a:pPr>
            <a:r>
              <a:rPr lang="zh-CN" altLang="zh-CN" sz="2000" dirty="0"/>
              <a:t>你用过哪些编译器？</a:t>
            </a:r>
            <a:endParaRPr lang="zh-CN" altLang="zh-CN" sz="2000" dirty="0"/>
          </a:p>
          <a:p>
            <a:pPr lvl="1">
              <a:lnSpc>
                <a:spcPct val="90000"/>
              </a:lnSpc>
            </a:pPr>
            <a:r>
              <a:rPr lang="zh-CN" altLang="zh-CN" sz="2000" dirty="0"/>
              <a:t>你编译你写的程序过程中碰到过什么错误？请列举</a:t>
            </a:r>
            <a:r>
              <a:rPr lang="en-US" altLang="zh-CN" sz="2000" dirty="0"/>
              <a:t> </a:t>
            </a:r>
            <a:endParaRPr lang="en-US" altLang="zh-CN" sz="2000" dirty="0"/>
          </a:p>
          <a:p>
            <a:pPr lvl="1">
              <a:lnSpc>
                <a:spcPct val="90000"/>
              </a:lnSpc>
            </a:pPr>
            <a:r>
              <a:rPr lang="zh-CN" altLang="zh-CN" sz="2000" dirty="0"/>
              <a:t>编译器的原理和技术</a:t>
            </a:r>
            <a:r>
              <a:rPr lang="zh-CN" altLang="en-US" sz="2000" dirty="0"/>
              <a:t>是什么</a:t>
            </a:r>
            <a:r>
              <a:rPr lang="zh-CN" altLang="zh-CN" sz="2000" dirty="0"/>
              <a:t>？</a:t>
            </a:r>
            <a:endParaRPr lang="zh-CN" altLang="zh-CN" sz="2000" dirty="0"/>
          </a:p>
          <a:p>
            <a:pPr>
              <a:lnSpc>
                <a:spcPct val="90000"/>
              </a:lnSpc>
            </a:pPr>
            <a:r>
              <a:rPr lang="en-US" altLang="zh-CN" sz="2400" dirty="0"/>
              <a:t>Why?</a:t>
            </a:r>
            <a:endParaRPr lang="en-US" altLang="zh-CN" sz="2400" dirty="0"/>
          </a:p>
          <a:p>
            <a:pPr lvl="1">
              <a:lnSpc>
                <a:spcPct val="90000"/>
              </a:lnSpc>
            </a:pPr>
            <a:r>
              <a:rPr lang="zh-CN" altLang="zh-CN" sz="2000" dirty="0"/>
              <a:t>为什么要有编译器？</a:t>
            </a:r>
            <a:endParaRPr lang="en-US" altLang="zh-CN" sz="2000" dirty="0"/>
          </a:p>
          <a:p>
            <a:pPr lvl="1">
              <a:lnSpc>
                <a:spcPct val="90000"/>
              </a:lnSpc>
            </a:pPr>
            <a:r>
              <a:rPr lang="zh-CN" altLang="en-US" sz="2000" dirty="0"/>
              <a:t>你了解</a:t>
            </a:r>
            <a:r>
              <a:rPr lang="en-US" altLang="zh-CN" sz="2000" dirty="0"/>
              <a:t>CPU</a:t>
            </a:r>
            <a:r>
              <a:rPr lang="zh-CN" altLang="en-US" sz="2000" dirty="0"/>
              <a:t>机器指令集吗？</a:t>
            </a:r>
            <a:endParaRPr lang="en-US" altLang="zh-CN" sz="2000" dirty="0"/>
          </a:p>
          <a:p>
            <a:pPr lvl="1">
              <a:lnSpc>
                <a:spcPct val="90000"/>
              </a:lnSpc>
            </a:pPr>
            <a:r>
              <a:rPr lang="zh-CN" altLang="en-US" sz="2000" dirty="0"/>
              <a:t>你觉得编译原理和其他课程的关系是什么？例如操作系统、组成原理、汇编等。</a:t>
            </a:r>
            <a:endParaRPr lang="zh-CN" altLang="zh-CN" sz="2000" dirty="0"/>
          </a:p>
          <a:p>
            <a:pPr lvl="1">
              <a:lnSpc>
                <a:spcPct val="90000"/>
              </a:lnSpc>
            </a:pPr>
            <a:r>
              <a:rPr lang="zh-CN" altLang="zh-CN" sz="2000" dirty="0"/>
              <a:t>你觉得编译原理的学习对将来有什么帮助？</a:t>
            </a:r>
            <a:r>
              <a:rPr lang="en-US" altLang="zh-CN" sz="2000" dirty="0"/>
              <a:t> </a:t>
            </a:r>
            <a:r>
              <a:rPr lang="zh-CN" altLang="zh-CN" sz="2000" dirty="0"/>
              <a:t>编译知识对软件工程、人工智能、网络安全等学科有作用吗</a:t>
            </a:r>
            <a:r>
              <a:rPr lang="zh-CN" altLang="en-US" sz="2000" dirty="0"/>
              <a:t>？</a:t>
            </a:r>
            <a:endParaRPr lang="en-US" altLang="zh-CN" sz="2000" dirty="0"/>
          </a:p>
          <a:p>
            <a:pPr>
              <a:lnSpc>
                <a:spcPct val="90000"/>
              </a:lnSpc>
            </a:pPr>
            <a:r>
              <a:rPr lang="en-US" altLang="zh-CN" sz="2400" dirty="0"/>
              <a:t>How?</a:t>
            </a:r>
            <a:endParaRPr lang="en-US" altLang="zh-CN" sz="2400" dirty="0"/>
          </a:p>
          <a:p>
            <a:pPr lvl="1">
              <a:lnSpc>
                <a:spcPct val="90000"/>
              </a:lnSpc>
            </a:pPr>
            <a:r>
              <a:rPr lang="zh-CN" altLang="en-US" sz="2000" dirty="0"/>
              <a:t>你觉得如何学好这门课程？</a:t>
            </a:r>
            <a:endParaRPr lang="zh-CN" altLang="zh-CN"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2"/>
          <p:cNvSpPr>
            <a:spLocks noGrp="1"/>
          </p:cNvSpPr>
          <p:nvPr>
            <p:ph type="title"/>
          </p:nvPr>
        </p:nvSpPr>
        <p:spPr>
          <a:xfrm>
            <a:off x="685800" y="381000"/>
            <a:ext cx="7772400" cy="55563"/>
          </a:xfrm>
        </p:spPr>
        <p:txBody>
          <a:bodyPr vert="horz" wrap="square" lIns="91440" tIns="45720" rIns="91440" bIns="45720" anchor="ctr" anchorCtr="0"/>
          <a:p>
            <a:r>
              <a:rPr lang="zh-CN" altLang="en-US" dirty="0"/>
              <a:t>语法树</a:t>
            </a:r>
            <a:endParaRPr lang="zh-CN" altLang="zh-CN" dirty="0"/>
          </a:p>
        </p:txBody>
      </p:sp>
      <p:sp>
        <p:nvSpPr>
          <p:cNvPr id="63491" name="Rectangle 3"/>
          <p:cNvSpPr>
            <a:spLocks noGrp="1"/>
          </p:cNvSpPr>
          <p:nvPr>
            <p:ph idx="1"/>
          </p:nvPr>
        </p:nvSpPr>
        <p:spPr>
          <a:xfrm>
            <a:off x="1066800" y="533400"/>
            <a:ext cx="7772400" cy="7010400"/>
          </a:xfrm>
        </p:spPr>
        <p:txBody>
          <a:bodyPr vert="horz" wrap="square" lIns="91440" tIns="45720" rIns="91440" bIns="45720" anchor="t" anchorCtr="0"/>
          <a:p>
            <a:pPr>
              <a:buNone/>
            </a:pPr>
            <a:r>
              <a:rPr lang="en-US" altLang="zh-CN" dirty="0"/>
              <a:t> </a:t>
            </a:r>
            <a:endParaRPr lang="en-US" altLang="zh-CN" dirty="0"/>
          </a:p>
        </p:txBody>
      </p:sp>
      <p:sp>
        <p:nvSpPr>
          <p:cNvPr id="63492" name="Rectangle 4"/>
          <p:cNvSpPr/>
          <p:nvPr/>
        </p:nvSpPr>
        <p:spPr>
          <a:xfrm>
            <a:off x="1828800" y="1268413"/>
            <a:ext cx="2057400" cy="5334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赋值语句</a:t>
            </a:r>
            <a:endParaRPr lang="zh-CN" altLang="en-US" sz="2400" dirty="0"/>
          </a:p>
        </p:txBody>
      </p:sp>
      <p:sp>
        <p:nvSpPr>
          <p:cNvPr id="63493" name="Rectangle 5"/>
          <p:cNvSpPr/>
          <p:nvPr/>
        </p:nvSpPr>
        <p:spPr>
          <a:xfrm>
            <a:off x="1524000" y="2335213"/>
            <a:ext cx="12954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标识符</a:t>
            </a:r>
            <a:endParaRPr lang="zh-CN" altLang="en-US" sz="2400" dirty="0"/>
          </a:p>
        </p:txBody>
      </p:sp>
      <p:sp>
        <p:nvSpPr>
          <p:cNvPr id="63494" name="Rectangle 6"/>
          <p:cNvSpPr/>
          <p:nvPr/>
        </p:nvSpPr>
        <p:spPr>
          <a:xfrm>
            <a:off x="3657600" y="2335213"/>
            <a:ext cx="1371600" cy="4572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表达式</a:t>
            </a:r>
            <a:endParaRPr lang="zh-CN" altLang="en-US" sz="2400" dirty="0"/>
          </a:p>
        </p:txBody>
      </p:sp>
      <p:sp>
        <p:nvSpPr>
          <p:cNvPr id="63495" name="Rectangle 7"/>
          <p:cNvSpPr/>
          <p:nvPr/>
        </p:nvSpPr>
        <p:spPr>
          <a:xfrm>
            <a:off x="3505200" y="3554413"/>
            <a:ext cx="1295400" cy="4572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表达式</a:t>
            </a:r>
            <a:endParaRPr lang="zh-CN" altLang="en-US" sz="2400" dirty="0"/>
          </a:p>
        </p:txBody>
      </p:sp>
      <p:sp>
        <p:nvSpPr>
          <p:cNvPr id="63496" name="Rectangle 8"/>
          <p:cNvSpPr/>
          <p:nvPr/>
        </p:nvSpPr>
        <p:spPr>
          <a:xfrm>
            <a:off x="4953000" y="3554413"/>
            <a:ext cx="5334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dirty="0"/>
              <a:t>+</a:t>
            </a:r>
            <a:endParaRPr lang="en-US" altLang="zh-CN" sz="2400" dirty="0"/>
          </a:p>
        </p:txBody>
      </p:sp>
      <p:sp>
        <p:nvSpPr>
          <p:cNvPr id="63497" name="Rectangle 9"/>
          <p:cNvSpPr/>
          <p:nvPr/>
        </p:nvSpPr>
        <p:spPr>
          <a:xfrm>
            <a:off x="5105400" y="4926013"/>
            <a:ext cx="1143000" cy="4572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表达式</a:t>
            </a:r>
            <a:endParaRPr lang="zh-CN" altLang="en-US" sz="2400" dirty="0"/>
          </a:p>
        </p:txBody>
      </p:sp>
      <p:sp>
        <p:nvSpPr>
          <p:cNvPr id="63498" name="Rectangle 10"/>
          <p:cNvSpPr/>
          <p:nvPr/>
        </p:nvSpPr>
        <p:spPr>
          <a:xfrm>
            <a:off x="7315200" y="4926013"/>
            <a:ext cx="1219200" cy="4572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表达式</a:t>
            </a:r>
            <a:endParaRPr lang="zh-CN" altLang="en-US" sz="2400" dirty="0"/>
          </a:p>
        </p:txBody>
      </p:sp>
      <p:sp>
        <p:nvSpPr>
          <p:cNvPr id="63499" name="Rectangle 11"/>
          <p:cNvSpPr/>
          <p:nvPr/>
        </p:nvSpPr>
        <p:spPr>
          <a:xfrm>
            <a:off x="5105400" y="6297613"/>
            <a:ext cx="12192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标识符</a:t>
            </a:r>
            <a:endParaRPr lang="zh-CN" altLang="en-US" sz="2400" dirty="0"/>
          </a:p>
        </p:txBody>
      </p:sp>
      <p:sp>
        <p:nvSpPr>
          <p:cNvPr id="63500" name="Rectangle 12"/>
          <p:cNvSpPr/>
          <p:nvPr/>
        </p:nvSpPr>
        <p:spPr>
          <a:xfrm>
            <a:off x="7543800" y="6297613"/>
            <a:ext cx="11430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整数</a:t>
            </a:r>
            <a:endParaRPr lang="zh-CN" altLang="en-US" sz="2400" dirty="0"/>
          </a:p>
        </p:txBody>
      </p:sp>
      <p:sp>
        <p:nvSpPr>
          <p:cNvPr id="63501" name="Rectangle 13"/>
          <p:cNvSpPr/>
          <p:nvPr/>
        </p:nvSpPr>
        <p:spPr>
          <a:xfrm>
            <a:off x="3581400" y="4849813"/>
            <a:ext cx="1219200" cy="5334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标识符</a:t>
            </a:r>
            <a:endParaRPr lang="zh-CN" altLang="en-US" sz="2400" dirty="0"/>
          </a:p>
        </p:txBody>
      </p:sp>
      <p:sp>
        <p:nvSpPr>
          <p:cNvPr id="63502" name="Rectangle 14"/>
          <p:cNvSpPr/>
          <p:nvPr/>
        </p:nvSpPr>
        <p:spPr>
          <a:xfrm>
            <a:off x="2971800" y="2335213"/>
            <a:ext cx="5334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dirty="0"/>
              <a:t>:=</a:t>
            </a:r>
            <a:endParaRPr lang="en-US" altLang="zh-CN" sz="2400" dirty="0"/>
          </a:p>
        </p:txBody>
      </p:sp>
      <p:sp>
        <p:nvSpPr>
          <p:cNvPr id="63503" name="Rectangle 15"/>
          <p:cNvSpPr/>
          <p:nvPr/>
        </p:nvSpPr>
        <p:spPr>
          <a:xfrm>
            <a:off x="5638800" y="3554413"/>
            <a:ext cx="1371600" cy="457200"/>
          </a:xfrm>
          <a:prstGeom prst="rect">
            <a:avLst/>
          </a:prstGeom>
          <a:solidFill>
            <a:schemeClr val="bg1"/>
          </a:solidFill>
          <a:ln w="2857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表达式</a:t>
            </a:r>
            <a:endParaRPr lang="zh-CN" altLang="en-US" sz="2400" dirty="0"/>
          </a:p>
        </p:txBody>
      </p:sp>
      <p:sp>
        <p:nvSpPr>
          <p:cNvPr id="63504" name="Rectangle 16"/>
          <p:cNvSpPr/>
          <p:nvPr/>
        </p:nvSpPr>
        <p:spPr>
          <a:xfrm>
            <a:off x="6553200" y="4926013"/>
            <a:ext cx="457200" cy="457200"/>
          </a:xfrm>
          <a:prstGeom prst="rect">
            <a:avLst/>
          </a:prstGeom>
          <a:solidFill>
            <a:schemeClr val="bg1"/>
          </a:solidFill>
          <a:ln w="2857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dirty="0"/>
              <a:t>*</a:t>
            </a:r>
            <a:endParaRPr lang="en-US" altLang="zh-CN" sz="2400" dirty="0"/>
          </a:p>
        </p:txBody>
      </p:sp>
      <p:sp>
        <p:nvSpPr>
          <p:cNvPr id="63505" name="Line 17"/>
          <p:cNvSpPr/>
          <p:nvPr/>
        </p:nvSpPr>
        <p:spPr>
          <a:xfrm>
            <a:off x="4114800" y="4011613"/>
            <a:ext cx="0" cy="838200"/>
          </a:xfrm>
          <a:prstGeom prst="line">
            <a:avLst/>
          </a:prstGeom>
          <a:ln w="28575" cap="flat" cmpd="sng">
            <a:solidFill>
              <a:schemeClr val="tx1"/>
            </a:solidFill>
            <a:prstDash val="solid"/>
            <a:headEnd type="none" w="med" len="med"/>
            <a:tailEnd type="none" w="med" len="med"/>
          </a:ln>
        </p:spPr>
      </p:sp>
      <p:sp>
        <p:nvSpPr>
          <p:cNvPr id="63506" name="Line 18"/>
          <p:cNvSpPr/>
          <p:nvPr/>
        </p:nvSpPr>
        <p:spPr>
          <a:xfrm>
            <a:off x="5715000" y="5459413"/>
            <a:ext cx="0" cy="838200"/>
          </a:xfrm>
          <a:prstGeom prst="line">
            <a:avLst/>
          </a:prstGeom>
          <a:ln w="28575" cap="flat" cmpd="sng">
            <a:solidFill>
              <a:schemeClr val="tx1"/>
            </a:solidFill>
            <a:prstDash val="solid"/>
            <a:headEnd type="none" w="med" len="med"/>
            <a:tailEnd type="none" w="med" len="med"/>
          </a:ln>
        </p:spPr>
      </p:sp>
      <p:sp>
        <p:nvSpPr>
          <p:cNvPr id="63507" name="Line 19"/>
          <p:cNvSpPr/>
          <p:nvPr/>
        </p:nvSpPr>
        <p:spPr>
          <a:xfrm>
            <a:off x="8153400" y="5459413"/>
            <a:ext cx="0" cy="838200"/>
          </a:xfrm>
          <a:prstGeom prst="line">
            <a:avLst/>
          </a:prstGeom>
          <a:ln w="28575" cap="flat" cmpd="sng">
            <a:solidFill>
              <a:schemeClr val="tx1"/>
            </a:solidFill>
            <a:prstDash val="solid"/>
            <a:headEnd type="none" w="med" len="med"/>
            <a:tailEnd type="none" w="med" len="med"/>
          </a:ln>
        </p:spPr>
      </p:sp>
      <p:sp>
        <p:nvSpPr>
          <p:cNvPr id="63508" name="Line 20"/>
          <p:cNvSpPr/>
          <p:nvPr/>
        </p:nvSpPr>
        <p:spPr>
          <a:xfrm>
            <a:off x="3200400" y="1801813"/>
            <a:ext cx="0" cy="533400"/>
          </a:xfrm>
          <a:prstGeom prst="line">
            <a:avLst/>
          </a:prstGeom>
          <a:ln w="28575" cap="flat" cmpd="sng">
            <a:solidFill>
              <a:schemeClr val="tx1"/>
            </a:solidFill>
            <a:prstDash val="solid"/>
            <a:headEnd type="none" w="med" len="med"/>
            <a:tailEnd type="none" w="med" len="med"/>
          </a:ln>
        </p:spPr>
      </p:sp>
      <p:sp>
        <p:nvSpPr>
          <p:cNvPr id="63509" name="Line 21"/>
          <p:cNvSpPr/>
          <p:nvPr/>
        </p:nvSpPr>
        <p:spPr>
          <a:xfrm flipH="1">
            <a:off x="3886200" y="2792413"/>
            <a:ext cx="228600" cy="685800"/>
          </a:xfrm>
          <a:prstGeom prst="line">
            <a:avLst/>
          </a:prstGeom>
          <a:ln w="28575" cap="flat" cmpd="sng">
            <a:solidFill>
              <a:schemeClr val="tx1"/>
            </a:solidFill>
            <a:prstDash val="solid"/>
            <a:headEnd type="none" w="med" len="med"/>
            <a:tailEnd type="none" w="med" len="med"/>
          </a:ln>
        </p:spPr>
      </p:sp>
      <p:sp>
        <p:nvSpPr>
          <p:cNvPr id="63510" name="Line 22"/>
          <p:cNvSpPr/>
          <p:nvPr/>
        </p:nvSpPr>
        <p:spPr>
          <a:xfrm>
            <a:off x="4419600" y="2792413"/>
            <a:ext cx="685800" cy="685800"/>
          </a:xfrm>
          <a:prstGeom prst="line">
            <a:avLst/>
          </a:prstGeom>
          <a:ln w="28575" cap="flat" cmpd="sng">
            <a:solidFill>
              <a:schemeClr val="tx1"/>
            </a:solidFill>
            <a:prstDash val="solid"/>
            <a:headEnd type="none" w="med" len="med"/>
            <a:tailEnd type="none" w="med" len="med"/>
          </a:ln>
        </p:spPr>
      </p:sp>
      <p:sp>
        <p:nvSpPr>
          <p:cNvPr id="63511" name="Line 23"/>
          <p:cNvSpPr/>
          <p:nvPr/>
        </p:nvSpPr>
        <p:spPr>
          <a:xfrm>
            <a:off x="4876800" y="2792413"/>
            <a:ext cx="1371600" cy="762000"/>
          </a:xfrm>
          <a:prstGeom prst="line">
            <a:avLst/>
          </a:prstGeom>
          <a:ln w="28575" cap="flat" cmpd="sng">
            <a:solidFill>
              <a:schemeClr val="tx1"/>
            </a:solidFill>
            <a:prstDash val="solid"/>
            <a:headEnd type="none" w="med" len="med"/>
            <a:tailEnd type="none" w="med" len="med"/>
          </a:ln>
        </p:spPr>
      </p:sp>
      <p:sp>
        <p:nvSpPr>
          <p:cNvPr id="63512" name="Line 24"/>
          <p:cNvSpPr/>
          <p:nvPr/>
        </p:nvSpPr>
        <p:spPr>
          <a:xfrm flipH="1">
            <a:off x="5638800" y="4011613"/>
            <a:ext cx="685800" cy="914400"/>
          </a:xfrm>
          <a:prstGeom prst="line">
            <a:avLst/>
          </a:prstGeom>
          <a:ln w="28575" cap="flat" cmpd="sng">
            <a:solidFill>
              <a:schemeClr val="tx1"/>
            </a:solidFill>
            <a:prstDash val="solid"/>
            <a:headEnd type="none" w="med" len="med"/>
            <a:tailEnd type="none" w="med" len="med"/>
          </a:ln>
        </p:spPr>
      </p:sp>
      <p:sp>
        <p:nvSpPr>
          <p:cNvPr id="63513" name="Line 25"/>
          <p:cNvSpPr/>
          <p:nvPr/>
        </p:nvSpPr>
        <p:spPr>
          <a:xfrm>
            <a:off x="6553200" y="4011613"/>
            <a:ext cx="152400" cy="914400"/>
          </a:xfrm>
          <a:prstGeom prst="line">
            <a:avLst/>
          </a:prstGeom>
          <a:ln w="28575" cap="flat" cmpd="sng">
            <a:solidFill>
              <a:schemeClr val="tx1"/>
            </a:solidFill>
            <a:prstDash val="solid"/>
            <a:headEnd type="none" w="med" len="med"/>
            <a:tailEnd type="none" w="med" len="med"/>
          </a:ln>
        </p:spPr>
      </p:sp>
      <p:sp>
        <p:nvSpPr>
          <p:cNvPr id="63514" name="Line 26"/>
          <p:cNvSpPr/>
          <p:nvPr/>
        </p:nvSpPr>
        <p:spPr>
          <a:xfrm>
            <a:off x="6858000" y="4011613"/>
            <a:ext cx="990600" cy="914400"/>
          </a:xfrm>
          <a:prstGeom prst="line">
            <a:avLst/>
          </a:prstGeom>
          <a:ln w="28575" cap="flat" cmpd="sng">
            <a:solidFill>
              <a:schemeClr val="tx1"/>
            </a:solidFill>
            <a:prstDash val="solid"/>
            <a:headEnd type="none" w="med" len="med"/>
            <a:tailEnd type="none" w="med" len="med"/>
          </a:ln>
        </p:spPr>
      </p:sp>
      <p:sp>
        <p:nvSpPr>
          <p:cNvPr id="63515" name="Line 27"/>
          <p:cNvSpPr/>
          <p:nvPr/>
        </p:nvSpPr>
        <p:spPr>
          <a:xfrm>
            <a:off x="2362200" y="2030413"/>
            <a:ext cx="0" cy="0"/>
          </a:xfrm>
          <a:prstGeom prst="line">
            <a:avLst/>
          </a:prstGeom>
          <a:ln w="9525" cap="flat" cmpd="sng">
            <a:solidFill>
              <a:schemeClr val="tx1"/>
            </a:solidFill>
            <a:prstDash val="solid"/>
            <a:headEnd type="none" w="med" len="med"/>
            <a:tailEnd type="none" w="med" len="med"/>
          </a:ln>
        </p:spPr>
      </p:sp>
      <p:sp>
        <p:nvSpPr>
          <p:cNvPr id="63516" name="Line 28"/>
          <p:cNvSpPr/>
          <p:nvPr/>
        </p:nvSpPr>
        <p:spPr>
          <a:xfrm>
            <a:off x="3581400" y="1725613"/>
            <a:ext cx="685800" cy="685800"/>
          </a:xfrm>
          <a:prstGeom prst="line">
            <a:avLst/>
          </a:prstGeom>
          <a:ln w="28575" cap="flat" cmpd="sng">
            <a:solidFill>
              <a:schemeClr val="tx1"/>
            </a:solidFill>
            <a:prstDash val="solid"/>
            <a:headEnd type="none" w="med" len="med"/>
            <a:tailEnd type="none" w="med" len="med"/>
          </a:ln>
        </p:spPr>
      </p:sp>
      <p:sp>
        <p:nvSpPr>
          <p:cNvPr id="63517" name="Line 29"/>
          <p:cNvSpPr/>
          <p:nvPr/>
        </p:nvSpPr>
        <p:spPr>
          <a:xfrm flipH="1">
            <a:off x="2209800" y="1801813"/>
            <a:ext cx="228600" cy="685800"/>
          </a:xfrm>
          <a:prstGeom prst="line">
            <a:avLst/>
          </a:prstGeom>
          <a:ln w="28575" cap="flat" cmpd="sng">
            <a:solidFill>
              <a:schemeClr val="tx1"/>
            </a:solidFill>
            <a:prstDash val="solid"/>
            <a:headEnd type="none" w="med" len="med"/>
            <a:tailEnd type="none" w="med" len="med"/>
          </a:ln>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2"/>
          <p:cNvSpPr>
            <a:spLocks noGrp="1"/>
          </p:cNvSpPr>
          <p:nvPr>
            <p:ph type="title"/>
          </p:nvPr>
        </p:nvSpPr>
        <p:spPr/>
        <p:txBody>
          <a:bodyPr vert="horz" wrap="square" lIns="91440" tIns="45720" rIns="91440" bIns="45720" anchor="ctr" anchorCtr="0"/>
          <a:p>
            <a:r>
              <a:rPr lang="zh-CN" altLang="en-US" dirty="0"/>
              <a:t>理论基础</a:t>
            </a:r>
            <a:endParaRPr lang="zh-CN" altLang="en-US" dirty="0"/>
          </a:p>
        </p:txBody>
      </p:sp>
      <p:sp>
        <p:nvSpPr>
          <p:cNvPr id="64515" name="Rectangle 3"/>
          <p:cNvSpPr>
            <a:spLocks noGrp="1"/>
          </p:cNvSpPr>
          <p:nvPr>
            <p:ph idx="1"/>
          </p:nvPr>
        </p:nvSpPr>
        <p:spPr>
          <a:xfrm>
            <a:off x="533400" y="1524000"/>
            <a:ext cx="8412163" cy="4572000"/>
          </a:xfrm>
        </p:spPr>
        <p:txBody>
          <a:bodyPr vert="horz" wrap="square" lIns="91440" tIns="45720" rIns="91440" bIns="45720" anchor="t" anchorCtr="0"/>
          <a:p>
            <a:pPr>
              <a:lnSpc>
                <a:spcPct val="90000"/>
              </a:lnSpc>
            </a:pPr>
            <a:r>
              <a:rPr lang="zh-CN" altLang="en-US" sz="2800" dirty="0"/>
              <a:t>语法规则</a:t>
            </a:r>
            <a:endParaRPr lang="zh-CN" altLang="en-US" sz="2800" dirty="0"/>
          </a:p>
          <a:p>
            <a:pPr>
              <a:lnSpc>
                <a:spcPct val="90000"/>
              </a:lnSpc>
            </a:pPr>
            <a:r>
              <a:rPr lang="zh-CN" altLang="en-US" sz="2800" dirty="0"/>
              <a:t>通常使用上下文无关文法描述语法规则</a:t>
            </a:r>
            <a:endParaRPr lang="zh-CN" altLang="en-US" sz="2800" dirty="0"/>
          </a:p>
          <a:p>
            <a:pPr>
              <a:lnSpc>
                <a:spcPct val="90000"/>
              </a:lnSpc>
            </a:pPr>
            <a:r>
              <a:rPr lang="zh-CN" altLang="en-US" sz="2800" dirty="0"/>
              <a:t>下推自动机</a:t>
            </a:r>
            <a:endParaRPr lang="zh-CN" altLang="en-US" sz="2800" dirty="0"/>
          </a:p>
          <a:p>
            <a:pPr>
              <a:lnSpc>
                <a:spcPct val="90000"/>
              </a:lnSpc>
            </a:pPr>
            <a:r>
              <a:rPr lang="zh-CN" altLang="en-US" sz="2800" dirty="0">
                <a:solidFill>
                  <a:srgbClr val="FF0000"/>
                </a:solidFill>
              </a:rPr>
              <a:t>语法分析是一种层次分析</a:t>
            </a:r>
            <a:endParaRPr lang="zh-CN" altLang="en-US" sz="2800"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2"/>
          <p:cNvSpPr>
            <a:spLocks noGrp="1"/>
          </p:cNvSpPr>
          <p:nvPr>
            <p:ph type="title"/>
          </p:nvPr>
        </p:nvSpPr>
        <p:spPr>
          <a:xfrm>
            <a:off x="685800" y="381000"/>
            <a:ext cx="7772400" cy="533400"/>
          </a:xfrm>
        </p:spPr>
        <p:txBody>
          <a:bodyPr vert="horz" wrap="square" lIns="91440" tIns="45720" rIns="91440" bIns="45720" anchor="ctr" anchorCtr="0"/>
          <a:p>
            <a:r>
              <a:rPr lang="zh-CN" altLang="en-US" dirty="0"/>
              <a:t>语义分析</a:t>
            </a:r>
            <a:endParaRPr lang="zh-CN" altLang="en-US" dirty="0"/>
          </a:p>
        </p:txBody>
      </p:sp>
      <p:sp>
        <p:nvSpPr>
          <p:cNvPr id="65539" name="Rectangle 3"/>
          <p:cNvSpPr>
            <a:spLocks noGrp="1"/>
          </p:cNvSpPr>
          <p:nvPr>
            <p:ph idx="1"/>
          </p:nvPr>
        </p:nvSpPr>
        <p:spPr>
          <a:xfrm>
            <a:off x="381000" y="1066800"/>
            <a:ext cx="8763000" cy="2590800"/>
          </a:xfrm>
        </p:spPr>
        <p:txBody>
          <a:bodyPr vert="horz" wrap="square" lIns="91440" tIns="45720" rIns="91440" bIns="45720" anchor="t" anchorCtr="0"/>
          <a:p>
            <a:pPr>
              <a:lnSpc>
                <a:spcPct val="90000"/>
              </a:lnSpc>
              <a:buNone/>
            </a:pPr>
            <a:r>
              <a:rPr lang="zh-CN" altLang="en-US" sz="2800" dirty="0"/>
              <a:t>语义审查</a:t>
            </a:r>
            <a:r>
              <a:rPr lang="en-US" altLang="zh-CN" sz="2800" dirty="0"/>
              <a:t>(</a:t>
            </a:r>
            <a:r>
              <a:rPr lang="zh-CN" altLang="en-US" sz="2800" dirty="0"/>
              <a:t>静态语义</a:t>
            </a:r>
            <a:r>
              <a:rPr lang="en-US" altLang="zh-CN" sz="2800" dirty="0"/>
              <a:t>)</a:t>
            </a:r>
            <a:endParaRPr lang="en-US" altLang="zh-CN" sz="2800" dirty="0"/>
          </a:p>
          <a:p>
            <a:pPr>
              <a:lnSpc>
                <a:spcPct val="90000"/>
              </a:lnSpc>
            </a:pPr>
            <a:r>
              <a:rPr lang="zh-CN" altLang="en-US" sz="2800" dirty="0"/>
              <a:t>按照语法树的层次关系和先后次序，逐个语句地进行语义处理。</a:t>
            </a:r>
            <a:endParaRPr lang="zh-CN" altLang="en-US" sz="2800" dirty="0"/>
          </a:p>
          <a:p>
            <a:pPr>
              <a:lnSpc>
                <a:spcPct val="90000"/>
              </a:lnSpc>
            </a:pPr>
            <a:r>
              <a:rPr lang="zh-CN" altLang="en-US" sz="2800" dirty="0"/>
              <a:t>主要任务： 进行类型审查，审查每个算符是否符合语言规范，不符合时应报告错误。</a:t>
            </a:r>
            <a:endParaRPr lang="zh-CN" altLang="en-US" sz="2800" dirty="0"/>
          </a:p>
          <a:p>
            <a:pPr lvl="1">
              <a:lnSpc>
                <a:spcPct val="90000"/>
              </a:lnSpc>
            </a:pPr>
            <a:r>
              <a:rPr lang="zh-CN" altLang="en-US" sz="2400" dirty="0"/>
              <a:t>类型匹配</a:t>
            </a:r>
            <a:endParaRPr lang="zh-CN" altLang="en-US" sz="2400" dirty="0"/>
          </a:p>
          <a:p>
            <a:pPr lvl="1">
              <a:lnSpc>
                <a:spcPct val="90000"/>
              </a:lnSpc>
            </a:pPr>
            <a:r>
              <a:rPr lang="zh-CN" altLang="en-US" sz="2400" dirty="0"/>
              <a:t>类型转换</a:t>
            </a:r>
            <a:endParaRPr lang="zh-CN" altLang="en-US" sz="2400" dirty="0"/>
          </a:p>
        </p:txBody>
      </p:sp>
      <p:sp>
        <p:nvSpPr>
          <p:cNvPr id="65540" name="Text Box 4"/>
          <p:cNvSpPr txBox="1"/>
          <p:nvPr/>
        </p:nvSpPr>
        <p:spPr>
          <a:xfrm>
            <a:off x="762000" y="4495800"/>
            <a:ext cx="8382000" cy="24653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50000"/>
              </a:lnSpc>
              <a:spcBef>
                <a:spcPct val="50000"/>
              </a:spcBef>
              <a:buNone/>
            </a:pPr>
            <a:r>
              <a:rPr lang="zh-CN" altLang="en-US" sz="2400" dirty="0"/>
              <a:t>例</a:t>
            </a:r>
            <a:r>
              <a:rPr lang="en-US" altLang="zh-CN" sz="2400" dirty="0"/>
              <a:t>:	Program p();</a:t>
            </a:r>
            <a:endParaRPr lang="en-US" altLang="zh-CN" sz="2400" dirty="0"/>
          </a:p>
          <a:p>
            <a:pPr marL="0" lvl="0" indent="0" eaLnBrk="1" hangingPunct="1">
              <a:lnSpc>
                <a:spcPct val="50000"/>
              </a:lnSpc>
              <a:spcBef>
                <a:spcPct val="50000"/>
              </a:spcBef>
              <a:buNone/>
            </a:pPr>
            <a:r>
              <a:rPr lang="en-US" altLang="zh-CN" sz="2400" dirty="0"/>
              <a:t>	Var rate:real;</a:t>
            </a:r>
            <a:endParaRPr lang="en-US" altLang="zh-CN" sz="2400" dirty="0"/>
          </a:p>
          <a:p>
            <a:pPr marL="0" lvl="0" indent="0" eaLnBrk="1" hangingPunct="1">
              <a:lnSpc>
                <a:spcPct val="50000"/>
              </a:lnSpc>
              <a:spcBef>
                <a:spcPct val="50000"/>
              </a:spcBef>
              <a:buNone/>
            </a:pPr>
            <a:r>
              <a:rPr lang="en-US" altLang="zh-CN" sz="2400" dirty="0"/>
              <a:t>	procedure initial;</a:t>
            </a:r>
            <a:endParaRPr lang="en-US" altLang="zh-CN" sz="2400" dirty="0"/>
          </a:p>
          <a:p>
            <a:pPr marL="0" lvl="0" indent="0" eaLnBrk="1" hangingPunct="1">
              <a:lnSpc>
                <a:spcPct val="50000"/>
              </a:lnSpc>
              <a:spcBef>
                <a:spcPct val="50000"/>
              </a:spcBef>
              <a:buNone/>
            </a:pPr>
            <a:r>
              <a:rPr lang="en-US" altLang="zh-CN" sz="2400" dirty="0"/>
              <a:t>	…</a:t>
            </a:r>
            <a:endParaRPr lang="en-US" altLang="zh-CN" sz="2400" dirty="0"/>
          </a:p>
          <a:p>
            <a:pPr marL="0" lvl="0" indent="0" eaLnBrk="1" hangingPunct="1">
              <a:lnSpc>
                <a:spcPct val="50000"/>
              </a:lnSpc>
              <a:spcBef>
                <a:spcPct val="50000"/>
              </a:spcBef>
              <a:buNone/>
            </a:pPr>
            <a:r>
              <a:rPr lang="en-US" altLang="zh-CN" sz="2400" dirty="0"/>
              <a:t>	position := initial     +     rate * 60</a:t>
            </a:r>
            <a:endParaRPr lang="en-US" altLang="zh-CN" sz="2400" dirty="0"/>
          </a:p>
          <a:p>
            <a:pPr marL="0" lvl="0" indent="0" eaLnBrk="1" hangingPunct="1">
              <a:lnSpc>
                <a:spcPct val="50000"/>
              </a:lnSpc>
              <a:spcBef>
                <a:spcPct val="50000"/>
              </a:spcBef>
              <a:buNone/>
            </a:pPr>
            <a:r>
              <a:rPr lang="en-US" altLang="zh-CN" sz="2400" dirty="0"/>
              <a:t> /* error */ 	 /* error */           /* warning */;</a:t>
            </a:r>
            <a:endParaRPr lang="en-US" altLang="zh-CN" sz="2400" dirty="0"/>
          </a:p>
          <a:p>
            <a:pPr marL="0" lvl="0" indent="0" eaLnBrk="1" hangingPunct="1">
              <a:lnSpc>
                <a:spcPct val="50000"/>
              </a:lnSpc>
              <a:spcBef>
                <a:spcPct val="50000"/>
              </a:spcBef>
              <a:buNone/>
            </a:pPr>
            <a:r>
              <a:rPr lang="en-US" altLang="zh-CN" sz="2400" dirty="0"/>
              <a:t>	…</a:t>
            </a:r>
            <a:endParaRPr lang="en-US" altLang="zh-CN" sz="2400" dirty="0"/>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2"/>
          <p:cNvSpPr>
            <a:spLocks noGrp="1"/>
          </p:cNvSpPr>
          <p:nvPr>
            <p:ph type="title"/>
          </p:nvPr>
        </p:nvSpPr>
        <p:spPr/>
        <p:txBody>
          <a:bodyPr vert="horz" wrap="square" lIns="91440" tIns="45720" rIns="91440" bIns="45720" anchor="ctr" anchorCtr="0"/>
          <a:p>
            <a:r>
              <a:rPr lang="zh-CN" altLang="en-US" dirty="0"/>
              <a:t>语义分析</a:t>
            </a:r>
            <a:endParaRPr lang="zh-CN" altLang="en-US" dirty="0"/>
          </a:p>
        </p:txBody>
      </p:sp>
      <p:grpSp>
        <p:nvGrpSpPr>
          <p:cNvPr id="66563" name="Group 3"/>
          <p:cNvGrpSpPr/>
          <p:nvPr/>
        </p:nvGrpSpPr>
        <p:grpSpPr>
          <a:xfrm>
            <a:off x="1371600" y="1828800"/>
            <a:ext cx="6629400" cy="4160838"/>
            <a:chOff x="912" y="1200"/>
            <a:chExt cx="4176" cy="2621"/>
          </a:xfrm>
        </p:grpSpPr>
        <p:sp>
          <p:nvSpPr>
            <p:cNvPr id="66564" name="Text Box 4"/>
            <p:cNvSpPr txBox="1"/>
            <p:nvPr/>
          </p:nvSpPr>
          <p:spPr>
            <a:xfrm>
              <a:off x="4416" y="3456"/>
              <a:ext cx="384" cy="36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60</a:t>
              </a:r>
              <a:endParaRPr lang="en-US" altLang="zh-CN" sz="2400" dirty="0"/>
            </a:p>
          </p:txBody>
        </p:sp>
        <p:sp>
          <p:nvSpPr>
            <p:cNvPr id="66565" name="Text Box 5"/>
            <p:cNvSpPr txBox="1"/>
            <p:nvPr/>
          </p:nvSpPr>
          <p:spPr>
            <a:xfrm>
              <a:off x="2016" y="1200"/>
              <a:ext cx="407" cy="36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a:t>
              </a:r>
              <a:endParaRPr lang="en-US" altLang="zh-CN" sz="2400" dirty="0"/>
            </a:p>
          </p:txBody>
        </p:sp>
        <p:sp>
          <p:nvSpPr>
            <p:cNvPr id="66566" name="Text Box 6"/>
            <p:cNvSpPr txBox="1"/>
            <p:nvPr/>
          </p:nvSpPr>
          <p:spPr>
            <a:xfrm>
              <a:off x="2784" y="1776"/>
              <a:ext cx="407" cy="2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t>+</a:t>
              </a:r>
              <a:endParaRPr lang="en-US" altLang="zh-CN" sz="2400" dirty="0"/>
            </a:p>
          </p:txBody>
        </p:sp>
        <p:sp>
          <p:nvSpPr>
            <p:cNvPr id="66567" name="Text Box 7"/>
            <p:cNvSpPr txBox="1"/>
            <p:nvPr/>
          </p:nvSpPr>
          <p:spPr>
            <a:xfrm>
              <a:off x="3648" y="2352"/>
              <a:ext cx="407" cy="36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a:t>
              </a:r>
              <a:endParaRPr lang="en-US" altLang="zh-CN" sz="2400" dirty="0"/>
            </a:p>
          </p:txBody>
        </p:sp>
        <p:sp>
          <p:nvSpPr>
            <p:cNvPr id="66568" name="Text Box 8"/>
            <p:cNvSpPr txBox="1"/>
            <p:nvPr/>
          </p:nvSpPr>
          <p:spPr>
            <a:xfrm>
              <a:off x="912" y="1776"/>
              <a:ext cx="1016" cy="672"/>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Id1 position</a:t>
              </a:r>
              <a:endParaRPr lang="en-US" altLang="zh-CN" sz="2400" dirty="0"/>
            </a:p>
          </p:txBody>
        </p:sp>
        <p:sp>
          <p:nvSpPr>
            <p:cNvPr id="66569" name="Text Box 9"/>
            <p:cNvSpPr txBox="1"/>
            <p:nvPr/>
          </p:nvSpPr>
          <p:spPr>
            <a:xfrm>
              <a:off x="1728" y="2304"/>
              <a:ext cx="762" cy="672"/>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Id2 initial</a:t>
              </a:r>
              <a:endParaRPr lang="en-US" altLang="zh-CN" sz="2400" dirty="0"/>
            </a:p>
          </p:txBody>
        </p:sp>
        <p:sp>
          <p:nvSpPr>
            <p:cNvPr id="66570" name="Text Box 10"/>
            <p:cNvSpPr txBox="1"/>
            <p:nvPr/>
          </p:nvSpPr>
          <p:spPr>
            <a:xfrm>
              <a:off x="2736" y="2880"/>
              <a:ext cx="559" cy="672"/>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t>Id3 rate</a:t>
              </a:r>
              <a:endParaRPr lang="en-US" altLang="zh-CN" sz="2400" dirty="0"/>
            </a:p>
          </p:txBody>
        </p:sp>
        <p:sp>
          <p:nvSpPr>
            <p:cNvPr id="66571" name="Line 11"/>
            <p:cNvSpPr/>
            <p:nvPr/>
          </p:nvSpPr>
          <p:spPr>
            <a:xfrm flipV="1">
              <a:off x="1488" y="1488"/>
              <a:ext cx="610" cy="336"/>
            </a:xfrm>
            <a:prstGeom prst="line">
              <a:avLst/>
            </a:prstGeom>
            <a:ln w="28575" cap="flat" cmpd="sng">
              <a:solidFill>
                <a:schemeClr val="tx1"/>
              </a:solidFill>
              <a:prstDash val="solid"/>
              <a:headEnd type="none" w="med" len="med"/>
              <a:tailEnd type="none" w="med" len="med"/>
            </a:ln>
          </p:spPr>
        </p:sp>
        <p:sp>
          <p:nvSpPr>
            <p:cNvPr id="66572" name="Line 12"/>
            <p:cNvSpPr/>
            <p:nvPr/>
          </p:nvSpPr>
          <p:spPr>
            <a:xfrm>
              <a:off x="2304" y="1488"/>
              <a:ext cx="508" cy="336"/>
            </a:xfrm>
            <a:prstGeom prst="line">
              <a:avLst/>
            </a:prstGeom>
            <a:ln w="28575" cap="flat" cmpd="sng">
              <a:solidFill>
                <a:schemeClr val="tx1"/>
              </a:solidFill>
              <a:prstDash val="solid"/>
              <a:headEnd type="none" w="med" len="med"/>
              <a:tailEnd type="none" w="med" len="med"/>
            </a:ln>
          </p:spPr>
        </p:sp>
        <p:sp>
          <p:nvSpPr>
            <p:cNvPr id="66573" name="Line 13"/>
            <p:cNvSpPr/>
            <p:nvPr/>
          </p:nvSpPr>
          <p:spPr>
            <a:xfrm flipH="1">
              <a:off x="2160" y="1968"/>
              <a:ext cx="661" cy="384"/>
            </a:xfrm>
            <a:prstGeom prst="line">
              <a:avLst/>
            </a:prstGeom>
            <a:ln w="28575" cap="flat" cmpd="sng">
              <a:solidFill>
                <a:schemeClr val="tx1"/>
              </a:solidFill>
              <a:prstDash val="solid"/>
              <a:headEnd type="none" w="med" len="med"/>
              <a:tailEnd type="none" w="med" len="med"/>
            </a:ln>
          </p:spPr>
        </p:sp>
        <p:sp>
          <p:nvSpPr>
            <p:cNvPr id="66574" name="Line 14"/>
            <p:cNvSpPr/>
            <p:nvPr/>
          </p:nvSpPr>
          <p:spPr>
            <a:xfrm>
              <a:off x="3024" y="1968"/>
              <a:ext cx="661" cy="432"/>
            </a:xfrm>
            <a:prstGeom prst="line">
              <a:avLst/>
            </a:prstGeom>
            <a:ln w="28575" cap="flat" cmpd="sng">
              <a:solidFill>
                <a:schemeClr val="tx1"/>
              </a:solidFill>
              <a:prstDash val="solid"/>
              <a:headEnd type="none" w="med" len="med"/>
              <a:tailEnd type="none" w="med" len="med"/>
            </a:ln>
          </p:spPr>
        </p:sp>
        <p:sp>
          <p:nvSpPr>
            <p:cNvPr id="66575" name="Line 15"/>
            <p:cNvSpPr/>
            <p:nvPr/>
          </p:nvSpPr>
          <p:spPr>
            <a:xfrm>
              <a:off x="3888" y="2544"/>
              <a:ext cx="610" cy="384"/>
            </a:xfrm>
            <a:prstGeom prst="line">
              <a:avLst/>
            </a:prstGeom>
            <a:ln w="28575" cap="flat" cmpd="sng">
              <a:solidFill>
                <a:schemeClr val="tx1"/>
              </a:solidFill>
              <a:prstDash val="solid"/>
              <a:headEnd type="none" w="med" len="med"/>
              <a:tailEnd type="none" w="med" len="med"/>
            </a:ln>
          </p:spPr>
        </p:sp>
        <p:sp>
          <p:nvSpPr>
            <p:cNvPr id="66576" name="Line 16"/>
            <p:cNvSpPr/>
            <p:nvPr/>
          </p:nvSpPr>
          <p:spPr>
            <a:xfrm flipH="1">
              <a:off x="3072" y="2544"/>
              <a:ext cx="610" cy="432"/>
            </a:xfrm>
            <a:prstGeom prst="line">
              <a:avLst/>
            </a:prstGeom>
            <a:ln w="28575" cap="flat" cmpd="sng">
              <a:solidFill>
                <a:schemeClr val="tx1"/>
              </a:solidFill>
              <a:prstDash val="solid"/>
              <a:headEnd type="none" w="med" len="med"/>
              <a:tailEnd type="none" w="med" len="med"/>
            </a:ln>
          </p:spPr>
        </p:sp>
        <p:sp>
          <p:nvSpPr>
            <p:cNvPr id="66577" name="Text Box 17"/>
            <p:cNvSpPr txBox="1"/>
            <p:nvPr/>
          </p:nvSpPr>
          <p:spPr>
            <a:xfrm>
              <a:off x="4080" y="2880"/>
              <a:ext cx="1008" cy="36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en-US" dirty="0"/>
                <a:t>inttoreal</a:t>
              </a:r>
              <a:endParaRPr lang="en-US" altLang="zh-CN" sz="2400" dirty="0"/>
            </a:p>
          </p:txBody>
        </p:sp>
        <p:sp>
          <p:nvSpPr>
            <p:cNvPr id="66578" name="Line 18"/>
            <p:cNvSpPr/>
            <p:nvPr/>
          </p:nvSpPr>
          <p:spPr>
            <a:xfrm>
              <a:off x="4560" y="3216"/>
              <a:ext cx="1" cy="288"/>
            </a:xfrm>
            <a:prstGeom prst="line">
              <a:avLst/>
            </a:prstGeom>
            <a:ln w="28575" cap="flat" cmpd="sng">
              <a:solidFill>
                <a:schemeClr val="tx1"/>
              </a:solidFill>
              <a:prstDash val="solid"/>
              <a:headEnd type="none" w="med" len="med"/>
              <a:tailEnd type="none" w="med" len="med"/>
            </a:ln>
          </p:spPr>
        </p:sp>
      </p:gr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标题 1"/>
          <p:cNvSpPr>
            <a:spLocks noGrp="1"/>
          </p:cNvSpPr>
          <p:nvPr>
            <p:ph type="title"/>
          </p:nvPr>
        </p:nvSpPr>
        <p:spPr/>
        <p:txBody>
          <a:bodyPr vert="horz" wrap="square" lIns="91440" tIns="45720" rIns="91440" bIns="45720" anchor="ctr" anchorCtr="0"/>
          <a:p>
            <a:r>
              <a:rPr lang="zh-CN" altLang="en-US" dirty="0"/>
              <a:t>理论基础</a:t>
            </a:r>
            <a:endParaRPr lang="zh-CN" altLang="en-US" dirty="0"/>
          </a:p>
        </p:txBody>
      </p:sp>
      <p:sp>
        <p:nvSpPr>
          <p:cNvPr id="67587" name="内容占位符 2"/>
          <p:cNvSpPr>
            <a:spLocks noGrp="1"/>
          </p:cNvSpPr>
          <p:nvPr>
            <p:ph idx="1"/>
          </p:nvPr>
        </p:nvSpPr>
        <p:spPr/>
        <p:txBody>
          <a:bodyPr vert="horz" wrap="square" lIns="91440" tIns="45720" rIns="91440" bIns="45720" anchor="t" anchorCtr="0"/>
          <a:p>
            <a:r>
              <a:rPr lang="zh-CN" altLang="en-US" dirty="0"/>
              <a:t>语义规则</a:t>
            </a:r>
            <a:endParaRPr lang="zh-CN" altLang="en-US" dirty="0"/>
          </a:p>
          <a:p>
            <a:r>
              <a:rPr lang="zh-CN" altLang="en-US" dirty="0"/>
              <a:t>语义规则的描述方法：语法制导翻译</a:t>
            </a:r>
            <a:endParaRPr lang="zh-CN" altLang="en-US" dirty="0"/>
          </a:p>
          <a:p>
            <a:endParaRPr lang="zh-CN" altLang="en-US" dirty="0"/>
          </a:p>
          <a:p>
            <a:endParaRPr lang="zh-CN" altLang="en-US" dirty="0"/>
          </a:p>
          <a:p>
            <a:r>
              <a:rPr lang="zh-CN" altLang="en-US" dirty="0">
                <a:solidFill>
                  <a:srgbClr val="FF0000"/>
                </a:solidFill>
              </a:rPr>
              <a:t>知识扩展：动态语义（操作语义、指称语义、代数语义、公理语义），用于验证程序的正确性。</a:t>
            </a:r>
            <a:endParaRPr lang="zh-CN" alt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Grp="1"/>
          </p:cNvSpPr>
          <p:nvPr>
            <p:ph type="ctrTitle"/>
          </p:nvPr>
        </p:nvSpPr>
        <p:spPr>
          <a:xfrm>
            <a:off x="304800" y="228600"/>
            <a:ext cx="4572000" cy="609600"/>
          </a:xfrm>
        </p:spPr>
        <p:txBody>
          <a:bodyPr vert="horz" wrap="square" lIns="91440" tIns="45720" rIns="91440" bIns="45720" anchor="ctr" anchorCtr="0"/>
          <a:p>
            <a:pPr>
              <a:buClrTx/>
              <a:buSzTx/>
              <a:buFontTx/>
            </a:pPr>
            <a:r>
              <a:rPr lang="en-US" altLang="zh-CN" sz="3600" dirty="0"/>
              <a:t>4</a:t>
            </a:r>
            <a:r>
              <a:rPr lang="zh-CN" altLang="en-US" sz="3600" dirty="0"/>
              <a:t>、中间代码生成：</a:t>
            </a:r>
            <a:endParaRPr lang="zh-CN" altLang="en-US" sz="3600" dirty="0"/>
          </a:p>
        </p:txBody>
      </p:sp>
      <p:sp>
        <p:nvSpPr>
          <p:cNvPr id="68611" name="Rectangle 3"/>
          <p:cNvSpPr>
            <a:spLocks noGrp="1"/>
          </p:cNvSpPr>
          <p:nvPr>
            <p:ph type="subTitle" idx="1"/>
          </p:nvPr>
        </p:nvSpPr>
        <p:spPr>
          <a:xfrm>
            <a:off x="381000" y="2667000"/>
            <a:ext cx="8001000" cy="2895600"/>
          </a:xfrm>
        </p:spPr>
        <p:txBody>
          <a:bodyPr vert="horz" wrap="square" lIns="91440" tIns="45720" rIns="91440" bIns="45720" anchor="t" anchorCtr="0"/>
          <a:p>
            <a:pPr algn="l">
              <a:buClrTx/>
              <a:buSzTx/>
              <a:buFontTx/>
            </a:pPr>
            <a:r>
              <a:rPr lang="en-US" altLang="zh-CN" sz="2800" dirty="0">
                <a:latin typeface="+mn-lt"/>
                <a:ea typeface="+mn-ea"/>
                <a:cs typeface="+mn-cs"/>
              </a:rPr>
              <a:t>  </a:t>
            </a:r>
            <a:r>
              <a:rPr lang="zh-CN" altLang="en-US" sz="2800" dirty="0">
                <a:latin typeface="+mn-lt"/>
                <a:ea typeface="+mn-ea"/>
                <a:cs typeface="+mn-cs"/>
              </a:rPr>
              <a:t>如：</a:t>
            </a:r>
            <a:r>
              <a:rPr lang="en-US" altLang="zh-CN" sz="2800" dirty="0">
                <a:latin typeface="+mn-lt"/>
                <a:ea typeface="+mn-ea"/>
                <a:cs typeface="+mn-cs"/>
              </a:rPr>
              <a:t>sum</a:t>
            </a:r>
            <a:r>
              <a:rPr lang="zh-CN" altLang="en-US" sz="2800" dirty="0">
                <a:latin typeface="+mn-lt"/>
                <a:ea typeface="+mn-ea"/>
                <a:cs typeface="+mn-cs"/>
              </a:rPr>
              <a:t>：＝</a:t>
            </a:r>
            <a:r>
              <a:rPr lang="en-US" altLang="zh-CN" sz="2800" dirty="0">
                <a:latin typeface="+mn-lt"/>
                <a:ea typeface="+mn-ea"/>
                <a:cs typeface="+mn-cs"/>
              </a:rPr>
              <a:t>first</a:t>
            </a:r>
            <a:r>
              <a:rPr lang="zh-CN" altLang="en-US" sz="2800" dirty="0">
                <a:latin typeface="+mn-lt"/>
                <a:ea typeface="+mn-ea"/>
                <a:cs typeface="+mn-cs"/>
              </a:rPr>
              <a:t>＋</a:t>
            </a:r>
            <a:r>
              <a:rPr lang="en-US" altLang="zh-CN" sz="2800" dirty="0">
                <a:latin typeface="+mn-lt"/>
                <a:ea typeface="+mn-ea"/>
                <a:cs typeface="+mn-cs"/>
              </a:rPr>
              <a:t>count×10 </a:t>
            </a:r>
            <a:r>
              <a:rPr lang="zh-CN" altLang="en-US" sz="2800" dirty="0">
                <a:latin typeface="+mn-lt"/>
                <a:ea typeface="+mn-ea"/>
                <a:cs typeface="+mn-cs"/>
              </a:rPr>
              <a:t>生成四元式序列：</a:t>
            </a:r>
            <a:endParaRPr lang="zh-CN" altLang="en-US" sz="2800" dirty="0">
              <a:latin typeface="+mn-lt"/>
              <a:ea typeface="+mn-ea"/>
              <a:cs typeface="+mn-cs"/>
            </a:endParaRPr>
          </a:p>
          <a:p>
            <a:pPr algn="l">
              <a:buClrTx/>
              <a:buSzTx/>
              <a:buFontTx/>
            </a:pPr>
            <a:r>
              <a:rPr lang="zh-CN" altLang="en-US" dirty="0">
                <a:latin typeface="+mn-lt"/>
                <a:ea typeface="+mn-ea"/>
                <a:cs typeface="+mn-cs"/>
              </a:rPr>
              <a:t>（</a:t>
            </a:r>
            <a:r>
              <a:rPr lang="en-US" altLang="zh-CN" dirty="0">
                <a:latin typeface="+mn-lt"/>
                <a:ea typeface="+mn-ea"/>
                <a:cs typeface="+mn-cs"/>
              </a:rPr>
              <a:t>inttoreal  10   </a:t>
            </a:r>
            <a:r>
              <a:rPr lang="zh-CN" altLang="en-US" dirty="0">
                <a:latin typeface="+mn-lt"/>
                <a:ea typeface="+mn-ea"/>
                <a:cs typeface="+mn-cs"/>
              </a:rPr>
              <a:t>－   </a:t>
            </a:r>
            <a:r>
              <a:rPr lang="en-US" altLang="zh-CN" dirty="0">
                <a:latin typeface="+mn-lt"/>
                <a:ea typeface="+mn-ea"/>
                <a:cs typeface="+mn-cs"/>
              </a:rPr>
              <a:t>t1 </a:t>
            </a:r>
            <a:r>
              <a:rPr lang="zh-CN" altLang="en-US" dirty="0">
                <a:latin typeface="+mn-lt"/>
                <a:ea typeface="+mn-ea"/>
                <a:cs typeface="+mn-cs"/>
              </a:rPr>
              <a:t>）</a:t>
            </a:r>
            <a:endParaRPr lang="zh-CN" altLang="en-US" dirty="0">
              <a:latin typeface="+mn-lt"/>
              <a:ea typeface="+mn-ea"/>
              <a:cs typeface="+mn-cs"/>
            </a:endParaRPr>
          </a:p>
          <a:p>
            <a:pPr algn="l">
              <a:buClrTx/>
              <a:buSzTx/>
              <a:buFontTx/>
            </a:pPr>
            <a:r>
              <a:rPr lang="zh-CN" altLang="en-US" dirty="0">
                <a:latin typeface="+mn-lt"/>
                <a:ea typeface="+mn-ea"/>
                <a:cs typeface="+mn-cs"/>
              </a:rPr>
              <a:t> （</a:t>
            </a:r>
            <a:r>
              <a:rPr lang="en-US" altLang="zh-CN" dirty="0">
                <a:latin typeface="+mn-lt"/>
                <a:ea typeface="+mn-ea"/>
                <a:cs typeface="+mn-cs"/>
              </a:rPr>
              <a:t>×         id3   t1   t2</a:t>
            </a:r>
            <a:r>
              <a:rPr lang="zh-CN" altLang="en-US" dirty="0">
                <a:latin typeface="+mn-lt"/>
                <a:ea typeface="+mn-ea"/>
                <a:cs typeface="+mn-cs"/>
              </a:rPr>
              <a:t>）</a:t>
            </a:r>
            <a:endParaRPr lang="zh-CN" altLang="en-US" dirty="0">
              <a:latin typeface="+mn-lt"/>
              <a:ea typeface="+mn-ea"/>
              <a:cs typeface="+mn-cs"/>
            </a:endParaRPr>
          </a:p>
          <a:p>
            <a:pPr algn="l">
              <a:buClrTx/>
              <a:buSzTx/>
              <a:buFontTx/>
            </a:pPr>
            <a:r>
              <a:rPr lang="zh-CN" altLang="en-US" dirty="0">
                <a:latin typeface="+mn-lt"/>
                <a:ea typeface="+mn-ea"/>
                <a:cs typeface="+mn-cs"/>
              </a:rPr>
              <a:t> （＋         </a:t>
            </a:r>
            <a:r>
              <a:rPr lang="en-US" altLang="zh-CN" dirty="0">
                <a:latin typeface="+mn-lt"/>
                <a:ea typeface="+mn-ea"/>
                <a:cs typeface="+mn-cs"/>
              </a:rPr>
              <a:t>id2   t2   t3</a:t>
            </a:r>
            <a:r>
              <a:rPr lang="zh-CN" altLang="en-US" dirty="0">
                <a:latin typeface="+mn-lt"/>
                <a:ea typeface="+mn-ea"/>
                <a:cs typeface="+mn-cs"/>
              </a:rPr>
              <a:t>）</a:t>
            </a:r>
            <a:endParaRPr lang="zh-CN" altLang="en-US" dirty="0">
              <a:latin typeface="+mn-lt"/>
              <a:ea typeface="+mn-ea"/>
              <a:cs typeface="+mn-cs"/>
            </a:endParaRPr>
          </a:p>
          <a:p>
            <a:pPr algn="l">
              <a:buClrTx/>
              <a:buSzTx/>
              <a:buFontTx/>
            </a:pPr>
            <a:r>
              <a:rPr lang="zh-CN" altLang="en-US" dirty="0">
                <a:latin typeface="+mn-lt"/>
                <a:ea typeface="+mn-ea"/>
                <a:cs typeface="+mn-cs"/>
              </a:rPr>
              <a:t> （：＝      </a:t>
            </a:r>
            <a:r>
              <a:rPr lang="en-US" altLang="zh-CN" dirty="0">
                <a:latin typeface="+mn-lt"/>
                <a:ea typeface="+mn-ea"/>
                <a:cs typeface="+mn-cs"/>
              </a:rPr>
              <a:t>t3    </a:t>
            </a:r>
            <a:r>
              <a:rPr lang="zh-CN" altLang="en-US" dirty="0">
                <a:latin typeface="+mn-lt"/>
                <a:ea typeface="+mn-ea"/>
                <a:cs typeface="+mn-cs"/>
              </a:rPr>
              <a:t>－   </a:t>
            </a:r>
            <a:r>
              <a:rPr lang="en-US" altLang="zh-CN" dirty="0">
                <a:latin typeface="+mn-lt"/>
                <a:ea typeface="+mn-ea"/>
                <a:cs typeface="+mn-cs"/>
              </a:rPr>
              <a:t>id1</a:t>
            </a:r>
            <a:r>
              <a:rPr lang="zh-CN" altLang="en-US" dirty="0">
                <a:latin typeface="+mn-lt"/>
                <a:ea typeface="+mn-ea"/>
                <a:cs typeface="+mn-cs"/>
              </a:rPr>
              <a:t>）</a:t>
            </a:r>
            <a:endParaRPr lang="zh-CN" altLang="en-US" dirty="0">
              <a:latin typeface="+mn-lt"/>
              <a:ea typeface="+mn-ea"/>
              <a:cs typeface="+mn-cs"/>
            </a:endParaRPr>
          </a:p>
        </p:txBody>
      </p:sp>
      <p:sp>
        <p:nvSpPr>
          <p:cNvPr id="68612" name="AutoShape 5"/>
          <p:cNvSpPr/>
          <p:nvPr/>
        </p:nvSpPr>
        <p:spPr>
          <a:xfrm>
            <a:off x="228600" y="5943600"/>
            <a:ext cx="1371600" cy="533400"/>
          </a:xfrm>
          <a:prstGeom prst="wedgeRoundRectCallout">
            <a:avLst>
              <a:gd name="adj1" fmla="val 18750"/>
              <a:gd name="adj2" fmla="val -130060"/>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solidFill>
                  <a:srgbClr val="FF3300"/>
                </a:solidFill>
                <a:latin typeface="Tahoma" panose="020B0604030504040204" pitchFamily="34" charset="0"/>
              </a:rPr>
              <a:t>运算符</a:t>
            </a:r>
            <a:endParaRPr lang="zh-CN" altLang="en-US" sz="2400" dirty="0">
              <a:solidFill>
                <a:srgbClr val="FF3300"/>
              </a:solidFill>
              <a:latin typeface="Tahoma" panose="020B0604030504040204" pitchFamily="34" charset="0"/>
            </a:endParaRPr>
          </a:p>
        </p:txBody>
      </p:sp>
      <p:sp>
        <p:nvSpPr>
          <p:cNvPr id="68613" name="AutoShape 6"/>
          <p:cNvSpPr/>
          <p:nvPr/>
        </p:nvSpPr>
        <p:spPr>
          <a:xfrm>
            <a:off x="1600200" y="5943600"/>
            <a:ext cx="1828800" cy="533400"/>
          </a:xfrm>
          <a:prstGeom prst="wedgeRoundRectCallout">
            <a:avLst>
              <a:gd name="adj1" fmla="val 5731"/>
              <a:gd name="adj2" fmla="val -130060"/>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solidFill>
                  <a:srgbClr val="FF3300"/>
                </a:solidFill>
                <a:latin typeface="Tahoma" panose="020B0604030504040204" pitchFamily="34" charset="0"/>
              </a:rPr>
              <a:t>运算对象</a:t>
            </a:r>
            <a:r>
              <a:rPr lang="en-US" altLang="zh-CN" sz="2400" dirty="0">
                <a:solidFill>
                  <a:srgbClr val="FF3300"/>
                </a:solidFill>
                <a:latin typeface="Tahoma" panose="020B0604030504040204" pitchFamily="34" charset="0"/>
              </a:rPr>
              <a:t>1</a:t>
            </a:r>
            <a:endParaRPr lang="en-US" altLang="zh-CN" sz="2400" dirty="0">
              <a:solidFill>
                <a:srgbClr val="FF3300"/>
              </a:solidFill>
              <a:latin typeface="Tahoma" panose="020B0604030504040204" pitchFamily="34" charset="0"/>
            </a:endParaRPr>
          </a:p>
        </p:txBody>
      </p:sp>
      <p:sp>
        <p:nvSpPr>
          <p:cNvPr id="68614" name="AutoShape 7"/>
          <p:cNvSpPr/>
          <p:nvPr/>
        </p:nvSpPr>
        <p:spPr>
          <a:xfrm>
            <a:off x="3505200" y="5924550"/>
            <a:ext cx="1828800" cy="533400"/>
          </a:xfrm>
          <a:prstGeom prst="wedgeRoundRectCallout">
            <a:avLst>
              <a:gd name="adj1" fmla="val -40102"/>
              <a:gd name="adj2" fmla="val -144347"/>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solidFill>
                  <a:srgbClr val="FF3300"/>
                </a:solidFill>
                <a:latin typeface="Tahoma" panose="020B0604030504040204" pitchFamily="34" charset="0"/>
              </a:rPr>
              <a:t>运算对象</a:t>
            </a:r>
            <a:r>
              <a:rPr lang="en-US" altLang="zh-CN" sz="2400" dirty="0">
                <a:solidFill>
                  <a:srgbClr val="FF3300"/>
                </a:solidFill>
                <a:latin typeface="Tahoma" panose="020B0604030504040204" pitchFamily="34" charset="0"/>
              </a:rPr>
              <a:t>2</a:t>
            </a:r>
            <a:endParaRPr lang="en-US" altLang="zh-CN" sz="2400" dirty="0">
              <a:solidFill>
                <a:srgbClr val="FF3300"/>
              </a:solidFill>
              <a:latin typeface="Tahoma" panose="020B0604030504040204" pitchFamily="34" charset="0"/>
            </a:endParaRPr>
          </a:p>
        </p:txBody>
      </p:sp>
      <p:sp>
        <p:nvSpPr>
          <p:cNvPr id="68615" name="AutoShape 8"/>
          <p:cNvSpPr/>
          <p:nvPr/>
        </p:nvSpPr>
        <p:spPr>
          <a:xfrm>
            <a:off x="5410200" y="5905500"/>
            <a:ext cx="1219200" cy="533400"/>
          </a:xfrm>
          <a:prstGeom prst="wedgeRoundRectCallout">
            <a:avLst>
              <a:gd name="adj1" fmla="val -99218"/>
              <a:gd name="adj2" fmla="val -126486"/>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solidFill>
                  <a:srgbClr val="FF3300"/>
                </a:solidFill>
                <a:latin typeface="Tahoma" panose="020B0604030504040204" pitchFamily="34" charset="0"/>
              </a:rPr>
              <a:t>结果</a:t>
            </a:r>
            <a:endParaRPr lang="zh-CN" altLang="en-US" sz="2400" dirty="0">
              <a:solidFill>
                <a:srgbClr val="FF3300"/>
              </a:solidFill>
              <a:latin typeface="Tahoma" panose="020B0604030504040204" pitchFamily="34" charset="0"/>
            </a:endParaRPr>
          </a:p>
        </p:txBody>
      </p:sp>
      <p:sp>
        <p:nvSpPr>
          <p:cNvPr id="68616" name="Text Box 9"/>
          <p:cNvSpPr txBox="1"/>
          <p:nvPr/>
        </p:nvSpPr>
        <p:spPr>
          <a:xfrm>
            <a:off x="304800" y="838200"/>
            <a:ext cx="8305800" cy="14446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buClr>
                <a:schemeClr val="folHlink"/>
              </a:buClr>
              <a:buSzPct val="60000"/>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语法分析和语义分析之后，有时将源程序变成一种内部表示形式，这种内部表示形式叫中间代码，该代码是一种简单的记号系统。三元式、四元式等</a:t>
            </a:r>
            <a:endParaRPr lang="zh-CN" altLang="en-US" sz="2000" dirty="0">
              <a:latin typeface="黑体" panose="02010609060101010101" pitchFamily="49" charset="-122"/>
              <a:ea typeface="黑体" panose="02010609060101010101" pitchFamily="49" charset="-122"/>
            </a:endParaRPr>
          </a:p>
          <a:p>
            <a:pPr marL="0" lvl="0" indent="0" eaLnBrk="1" hangingPunct="1">
              <a:buClr>
                <a:schemeClr val="folHlink"/>
              </a:buClr>
              <a:buSzPct val="6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四元式的形式为： （算符，运算对象</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，运算对象</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，结果）</a:t>
            </a:r>
            <a:endParaRPr lang="zh-CN" altLang="en-US" sz="2400" dirty="0">
              <a:latin typeface="黑体" panose="02010609060101010101" pitchFamily="49" charset="-122"/>
              <a:ea typeface="黑体" panose="02010609060101010101" pitchFamily="49" charset="-122"/>
            </a:endParaRPr>
          </a:p>
        </p:txBody>
      </p:sp>
      <p:sp>
        <p:nvSpPr>
          <p:cNvPr id="68617" name="AutoShape 10"/>
          <p:cNvSpPr/>
          <p:nvPr/>
        </p:nvSpPr>
        <p:spPr>
          <a:xfrm>
            <a:off x="1447800" y="2362200"/>
            <a:ext cx="609600" cy="304800"/>
          </a:xfrm>
          <a:prstGeom prst="wedgeRoundRectCallout">
            <a:avLst>
              <a:gd name="adj1" fmla="val -37500"/>
              <a:gd name="adj2" fmla="val 91148"/>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dirty="0">
                <a:latin typeface="Tahoma" panose="020B0604030504040204" pitchFamily="34" charset="0"/>
              </a:rPr>
              <a:t>id1</a:t>
            </a:r>
            <a:endParaRPr lang="en-US" altLang="zh-CN" sz="1800" dirty="0">
              <a:latin typeface="Tahoma" panose="020B0604030504040204" pitchFamily="34" charset="0"/>
            </a:endParaRPr>
          </a:p>
        </p:txBody>
      </p:sp>
      <p:sp>
        <p:nvSpPr>
          <p:cNvPr id="68618" name="AutoShape 11"/>
          <p:cNvSpPr/>
          <p:nvPr/>
        </p:nvSpPr>
        <p:spPr>
          <a:xfrm>
            <a:off x="2895600" y="2362200"/>
            <a:ext cx="533400" cy="304800"/>
          </a:xfrm>
          <a:prstGeom prst="wedgeRoundRectCallout">
            <a:avLst>
              <a:gd name="adj1" fmla="val -35713"/>
              <a:gd name="adj2" fmla="val 91148"/>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dirty="0">
                <a:latin typeface="Tahoma" panose="020B0604030504040204" pitchFamily="34" charset="0"/>
              </a:rPr>
              <a:t>id2</a:t>
            </a:r>
            <a:endParaRPr lang="en-US" altLang="zh-CN" sz="1800" dirty="0">
              <a:latin typeface="Tahoma" panose="020B0604030504040204" pitchFamily="34" charset="0"/>
            </a:endParaRPr>
          </a:p>
        </p:txBody>
      </p:sp>
      <p:sp>
        <p:nvSpPr>
          <p:cNvPr id="68619" name="AutoShape 12"/>
          <p:cNvSpPr/>
          <p:nvPr/>
        </p:nvSpPr>
        <p:spPr>
          <a:xfrm>
            <a:off x="3810000" y="2362200"/>
            <a:ext cx="609600" cy="228600"/>
          </a:xfrm>
          <a:prstGeom prst="wedgeRoundRectCallout">
            <a:avLst>
              <a:gd name="adj1" fmla="val -3125"/>
              <a:gd name="adj2" fmla="val 146528"/>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800" dirty="0">
                <a:latin typeface="Tahoma" panose="020B0604030504040204" pitchFamily="34" charset="0"/>
              </a:rPr>
              <a:t>id3</a:t>
            </a:r>
            <a:endParaRPr lang="en-US" altLang="zh-CN" sz="1800" dirty="0">
              <a:latin typeface="Tahoma" panose="020B0604030504040204" pitchFamily="34" charset="0"/>
            </a:endParaRPr>
          </a:p>
        </p:txBody>
      </p:sp>
      <p:sp>
        <p:nvSpPr>
          <p:cNvPr id="68620" name="AutoShape 13"/>
          <p:cNvSpPr/>
          <p:nvPr/>
        </p:nvSpPr>
        <p:spPr>
          <a:xfrm>
            <a:off x="5791200" y="3505200"/>
            <a:ext cx="2362200" cy="990600"/>
          </a:xfrm>
          <a:prstGeom prst="wedgeRoundRectCallout">
            <a:avLst>
              <a:gd name="adj1" fmla="val -95764"/>
              <a:gd name="adj2" fmla="val 63782"/>
              <a:gd name="adj3" fmla="val 16667"/>
            </a:avLst>
          </a:prstGeom>
          <a:solidFill>
            <a:schemeClr val="accent1"/>
          </a:solid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800" dirty="0">
                <a:latin typeface="Tahoma" panose="020B0604030504040204" pitchFamily="34" charset="0"/>
              </a:rPr>
              <a:t>t1</a:t>
            </a:r>
            <a:r>
              <a:rPr lang="zh-CN" altLang="en-US" sz="2800" dirty="0">
                <a:latin typeface="Tahoma" panose="020B0604030504040204" pitchFamily="34" charset="0"/>
              </a:rPr>
              <a:t>，</a:t>
            </a:r>
            <a:r>
              <a:rPr lang="en-US" altLang="zh-CN" sz="2800" dirty="0">
                <a:latin typeface="Tahoma" panose="020B0604030504040204" pitchFamily="34" charset="0"/>
              </a:rPr>
              <a:t>t2</a:t>
            </a:r>
            <a:r>
              <a:rPr lang="zh-CN" altLang="en-US" sz="2800" dirty="0">
                <a:latin typeface="Tahoma" panose="020B0604030504040204" pitchFamily="34" charset="0"/>
              </a:rPr>
              <a:t>，</a:t>
            </a:r>
            <a:r>
              <a:rPr lang="en-US" altLang="zh-CN" sz="2800" dirty="0">
                <a:latin typeface="Tahoma" panose="020B0604030504040204" pitchFamily="34" charset="0"/>
              </a:rPr>
              <a:t>t3</a:t>
            </a:r>
            <a:r>
              <a:rPr lang="zh-CN" altLang="en-US" sz="2800" dirty="0">
                <a:latin typeface="Tahoma" panose="020B0604030504040204" pitchFamily="34" charset="0"/>
              </a:rPr>
              <a:t>是临时变量</a:t>
            </a:r>
            <a:endParaRPr lang="zh-CN" altLang="en-US" sz="2800" dirty="0">
              <a:latin typeface="Tahoma" panose="020B060403050404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2"/>
          <p:cNvSpPr>
            <a:spLocks noGrp="1"/>
          </p:cNvSpPr>
          <p:nvPr>
            <p:ph type="title"/>
          </p:nvPr>
        </p:nvSpPr>
        <p:spPr>
          <a:xfrm>
            <a:off x="685800" y="381000"/>
            <a:ext cx="7437438" cy="457200"/>
          </a:xfrm>
        </p:spPr>
        <p:txBody>
          <a:bodyPr vert="horz" wrap="square" lIns="91440" tIns="45720" rIns="91440" bIns="45720" anchor="ctr" anchorCtr="0"/>
          <a:p>
            <a:r>
              <a:rPr lang="zh-CN" altLang="en-US" sz="3600" dirty="0"/>
              <a:t>代码优化</a:t>
            </a:r>
            <a:endParaRPr lang="zh-CN" altLang="en-US" sz="3600" dirty="0"/>
          </a:p>
        </p:txBody>
      </p:sp>
      <p:sp>
        <p:nvSpPr>
          <p:cNvPr id="69635" name="Text Box 3"/>
          <p:cNvSpPr txBox="1"/>
          <p:nvPr/>
        </p:nvSpPr>
        <p:spPr>
          <a:xfrm>
            <a:off x="685800" y="990600"/>
            <a:ext cx="8077200" cy="5327650"/>
          </a:xfrm>
          <a:prstGeom prst="rect">
            <a:avLst/>
          </a:prstGeom>
          <a:noFill/>
          <a:ln w="28575" cap="flat" cmpd="sng">
            <a:solidFill>
              <a:srgbClr val="47FFD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dirty="0">
                <a:ea typeface="黑体" panose="02010609060101010101" pitchFamily="49" charset="-122"/>
              </a:rPr>
              <a:t>主要任务：对中间代码进行变换，使目标代码更为高效。（节省时间和空间）</a:t>
            </a:r>
            <a:r>
              <a:rPr lang="zh-CN" altLang="en-US" sz="2400" dirty="0"/>
              <a:t> 	</a:t>
            </a:r>
            <a:endParaRPr lang="zh-CN" altLang="en-US" sz="2400" dirty="0"/>
          </a:p>
          <a:p>
            <a:pPr marL="0" lvl="0" indent="0" eaLnBrk="1" hangingPunct="1">
              <a:spcBef>
                <a:spcPct val="50000"/>
              </a:spcBef>
              <a:buNone/>
            </a:pPr>
            <a:r>
              <a:rPr lang="en-US" altLang="zh-CN" sz="2400" dirty="0"/>
              <a:t>id1:= id2 + id3 * 60</a:t>
            </a:r>
            <a:endParaRPr lang="en-US" altLang="zh-CN" sz="2400" dirty="0"/>
          </a:p>
          <a:p>
            <a:pPr marL="0" lvl="0" indent="0" eaLnBrk="1" hangingPunct="1">
              <a:spcBef>
                <a:spcPct val="50000"/>
              </a:spcBef>
              <a:buNone/>
            </a:pPr>
            <a:r>
              <a:rPr lang="en-US" altLang="zh-CN" sz="2400" dirty="0"/>
              <a:t>(1)	(inttoreal	60	-	t1	)</a:t>
            </a:r>
            <a:endParaRPr lang="en-US" altLang="zh-CN" sz="2400" dirty="0"/>
          </a:p>
          <a:p>
            <a:pPr marL="0" lvl="0" indent="0" eaLnBrk="1" hangingPunct="1">
              <a:spcBef>
                <a:spcPct val="50000"/>
              </a:spcBef>
              <a:buNone/>
            </a:pPr>
            <a:r>
              <a:rPr lang="en-US" altLang="zh-CN" sz="2400" dirty="0"/>
              <a:t>(2)	(    *	            id3	t1	t2	)</a:t>
            </a:r>
            <a:endParaRPr lang="en-US" altLang="zh-CN" sz="2400" dirty="0"/>
          </a:p>
          <a:p>
            <a:pPr marL="0" lvl="0" indent="0" eaLnBrk="1" hangingPunct="1">
              <a:spcBef>
                <a:spcPct val="50000"/>
              </a:spcBef>
              <a:buNone/>
            </a:pPr>
            <a:r>
              <a:rPr lang="en-US" altLang="zh-CN" sz="2400" dirty="0"/>
              <a:t>(3)	(    +		id2	t2	t3	)</a:t>
            </a:r>
            <a:endParaRPr lang="en-US" altLang="zh-CN" sz="2400" dirty="0"/>
          </a:p>
          <a:p>
            <a:pPr marL="0" lvl="0" indent="0" eaLnBrk="1" hangingPunct="1">
              <a:spcBef>
                <a:spcPct val="50000"/>
              </a:spcBef>
              <a:buNone/>
            </a:pPr>
            <a:r>
              <a:rPr lang="en-US" altLang="zh-CN" sz="2400" dirty="0"/>
              <a:t>(4)	(    :=		t3	-	id1	)</a:t>
            </a:r>
            <a:endParaRPr lang="en-US" altLang="zh-CN" sz="2400" dirty="0"/>
          </a:p>
          <a:p>
            <a:pPr marL="0" lvl="0" indent="0" eaLnBrk="1" hangingPunct="1">
              <a:spcBef>
                <a:spcPct val="50000"/>
              </a:spcBef>
              <a:buNone/>
            </a:pPr>
            <a:r>
              <a:rPr lang="zh-CN" altLang="zh-CN" sz="2400" b="1" dirty="0">
                <a:sym typeface="Symbol" panose="05050102010706020507" pitchFamily="18" charset="2"/>
              </a:rPr>
              <a:t>           变换 </a:t>
            </a:r>
            <a:endParaRPr lang="zh-CN" altLang="zh-CN" sz="2400" dirty="0"/>
          </a:p>
          <a:p>
            <a:pPr marL="0" lvl="0" indent="0" eaLnBrk="1" hangingPunct="1">
              <a:spcBef>
                <a:spcPct val="50000"/>
              </a:spcBef>
              <a:buNone/>
            </a:pPr>
            <a:r>
              <a:rPr lang="zh-CN" altLang="en-US" sz="2400" dirty="0"/>
              <a:t>           （</a:t>
            </a:r>
            <a:r>
              <a:rPr lang="en-US" altLang="zh-CN" sz="2400" dirty="0"/>
              <a:t>1</a:t>
            </a:r>
            <a:r>
              <a:rPr lang="zh-CN" altLang="en-US" sz="2400" dirty="0"/>
              <a:t>） </a:t>
            </a:r>
            <a:r>
              <a:rPr lang="en-US" altLang="zh-CN" sz="2400" dirty="0"/>
              <a:t>(    *	id3	60.0	t1	)</a:t>
            </a:r>
            <a:endParaRPr lang="en-US" altLang="zh-CN" sz="2400" dirty="0"/>
          </a:p>
          <a:p>
            <a:pPr marL="0" lvl="0" indent="0" eaLnBrk="1" hangingPunct="1">
              <a:spcBef>
                <a:spcPct val="50000"/>
              </a:spcBef>
              <a:buNone/>
            </a:pPr>
            <a:r>
              <a:rPr lang="en-US" altLang="zh-CN" sz="2400" dirty="0"/>
              <a:t>            ( 2</a:t>
            </a:r>
            <a:r>
              <a:rPr lang="zh-CN" altLang="en-US" sz="2400" dirty="0"/>
              <a:t>）（   </a:t>
            </a:r>
            <a:r>
              <a:rPr lang="en-US" altLang="zh-CN" sz="2400" dirty="0"/>
              <a:t>+	 id2 	t1	id1	)</a:t>
            </a:r>
            <a:endParaRPr lang="en-US" altLang="zh-CN" sz="2400" dirty="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2"/>
          <p:cNvSpPr>
            <a:spLocks noGrp="1"/>
          </p:cNvSpPr>
          <p:nvPr>
            <p:ph type="title"/>
          </p:nvPr>
        </p:nvSpPr>
        <p:spPr>
          <a:xfrm>
            <a:off x="685800" y="44450"/>
            <a:ext cx="7772400" cy="1143000"/>
          </a:xfrm>
        </p:spPr>
        <p:txBody>
          <a:bodyPr vert="horz" wrap="square" lIns="91440" tIns="45720" rIns="91440" bIns="45720" anchor="ctr" anchorCtr="0"/>
          <a:p>
            <a:r>
              <a:rPr lang="zh-CN" altLang="en-US" dirty="0"/>
              <a:t>目标代码生成</a:t>
            </a:r>
            <a:endParaRPr lang="zh-CN" altLang="en-US" dirty="0"/>
          </a:p>
        </p:txBody>
      </p:sp>
      <p:sp>
        <p:nvSpPr>
          <p:cNvPr id="70659" name="Text Box 3"/>
          <p:cNvSpPr txBox="1"/>
          <p:nvPr/>
        </p:nvSpPr>
        <p:spPr>
          <a:xfrm>
            <a:off x="1295400" y="2667000"/>
            <a:ext cx="4876800" cy="100488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400" dirty="0"/>
              <a:t>(*	id3	60.0	t1	)</a:t>
            </a:r>
            <a:endParaRPr lang="en-US" altLang="zh-CN" sz="2400" dirty="0"/>
          </a:p>
          <a:p>
            <a:pPr marL="0" lvl="0" indent="0" eaLnBrk="1" hangingPunct="1">
              <a:spcBef>
                <a:spcPct val="50000"/>
              </a:spcBef>
              <a:buNone/>
            </a:pPr>
            <a:r>
              <a:rPr lang="en-US" altLang="zh-CN" sz="2400" dirty="0"/>
              <a:t>(+	id2	t1	id1	)</a:t>
            </a:r>
            <a:endParaRPr lang="en-US" altLang="zh-CN" sz="2400" dirty="0"/>
          </a:p>
        </p:txBody>
      </p:sp>
      <p:sp>
        <p:nvSpPr>
          <p:cNvPr id="70660" name="Text Box 4"/>
          <p:cNvSpPr txBox="1"/>
          <p:nvPr/>
        </p:nvSpPr>
        <p:spPr>
          <a:xfrm>
            <a:off x="1905000" y="4648200"/>
            <a:ext cx="3505200" cy="173513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50000"/>
              </a:lnSpc>
              <a:spcBef>
                <a:spcPct val="50000"/>
              </a:spcBef>
              <a:buNone/>
            </a:pPr>
            <a:r>
              <a:rPr lang="en-US" altLang="en-US" sz="2400" dirty="0"/>
              <a:t>MOV	id3,R2</a:t>
            </a:r>
            <a:endParaRPr lang="en-US" altLang="en-US" sz="2400" dirty="0"/>
          </a:p>
          <a:p>
            <a:pPr marL="0" lvl="0" indent="0" eaLnBrk="1" hangingPunct="1">
              <a:lnSpc>
                <a:spcPct val="50000"/>
              </a:lnSpc>
              <a:spcBef>
                <a:spcPct val="50000"/>
              </a:spcBef>
              <a:buNone/>
            </a:pPr>
            <a:r>
              <a:rPr lang="en-US" altLang="en-US" sz="2400" dirty="0"/>
              <a:t>MUL	#60.0,R2</a:t>
            </a:r>
            <a:endParaRPr lang="en-US" altLang="en-US" sz="2400" dirty="0"/>
          </a:p>
          <a:p>
            <a:pPr marL="0" lvl="0" indent="0" eaLnBrk="1" hangingPunct="1">
              <a:lnSpc>
                <a:spcPct val="50000"/>
              </a:lnSpc>
              <a:spcBef>
                <a:spcPct val="50000"/>
              </a:spcBef>
              <a:buNone/>
            </a:pPr>
            <a:r>
              <a:rPr lang="en-US" altLang="en-US" sz="2400" dirty="0"/>
              <a:t>MOV	id2,R1</a:t>
            </a:r>
            <a:endParaRPr lang="en-US" altLang="en-US" sz="2400" dirty="0"/>
          </a:p>
          <a:p>
            <a:pPr marL="0" lvl="0" indent="0" eaLnBrk="1" hangingPunct="1">
              <a:lnSpc>
                <a:spcPct val="50000"/>
              </a:lnSpc>
              <a:spcBef>
                <a:spcPct val="50000"/>
              </a:spcBef>
              <a:buNone/>
            </a:pPr>
            <a:r>
              <a:rPr lang="en-US" altLang="en-US" sz="2400" dirty="0"/>
              <a:t>ADD	R2,R1</a:t>
            </a:r>
            <a:endParaRPr lang="en-US" altLang="en-US" sz="2400" dirty="0"/>
          </a:p>
          <a:p>
            <a:pPr marL="0" lvl="0" indent="0" eaLnBrk="1" hangingPunct="1">
              <a:lnSpc>
                <a:spcPct val="50000"/>
              </a:lnSpc>
              <a:spcBef>
                <a:spcPct val="50000"/>
              </a:spcBef>
              <a:buNone/>
            </a:pPr>
            <a:r>
              <a:rPr lang="en-US" altLang="en-US" sz="2400" dirty="0"/>
              <a:t>MOV	R1,id1</a:t>
            </a:r>
            <a:endParaRPr lang="en-US" altLang="zh-CN" sz="2400" dirty="0"/>
          </a:p>
        </p:txBody>
      </p:sp>
      <p:sp>
        <p:nvSpPr>
          <p:cNvPr id="70661" name="Line 5"/>
          <p:cNvSpPr/>
          <p:nvPr/>
        </p:nvSpPr>
        <p:spPr>
          <a:xfrm>
            <a:off x="3048000" y="3733800"/>
            <a:ext cx="0" cy="838200"/>
          </a:xfrm>
          <a:prstGeom prst="line">
            <a:avLst/>
          </a:prstGeom>
          <a:ln w="28575" cap="flat" cmpd="sng">
            <a:solidFill>
              <a:schemeClr val="tx1"/>
            </a:solidFill>
            <a:prstDash val="solid"/>
            <a:headEnd type="none" w="med" len="med"/>
            <a:tailEnd type="triangle" w="med" len="med"/>
          </a:ln>
        </p:spPr>
      </p:sp>
      <p:sp>
        <p:nvSpPr>
          <p:cNvPr id="70662" name="Text Box 6"/>
          <p:cNvSpPr txBox="1"/>
          <p:nvPr/>
        </p:nvSpPr>
        <p:spPr>
          <a:xfrm>
            <a:off x="304800" y="1295400"/>
            <a:ext cx="8077200" cy="5262563"/>
          </a:xfrm>
          <a:prstGeom prst="rect">
            <a:avLst/>
          </a:prstGeom>
          <a:noFill/>
          <a:ln w="9525" cap="flat" cmpd="sng">
            <a:solidFill>
              <a:srgbClr val="47FFD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dirty="0">
                <a:latin typeface="Tahoma" panose="020B0604030504040204" pitchFamily="34" charset="0"/>
                <a:ea typeface="黑体" panose="02010609060101010101" pitchFamily="49" charset="-122"/>
              </a:rPr>
              <a:t>主要任务：将中间代码变换成特定机器上的绝对指令代码或可重定位的汇编指令代码。主要与硬件系统结构和指令含义有关。</a:t>
            </a: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a:p>
            <a:pPr marL="0" lvl="0" indent="0" eaLnBrk="1" hangingPunct="1">
              <a:spcBef>
                <a:spcPct val="50000"/>
              </a:spcBef>
              <a:buNone/>
            </a:pPr>
            <a:endParaRPr lang="en-US" altLang="zh-CN" sz="2800" dirty="0">
              <a:latin typeface="Tahoma" panose="020B0604030504040204" pitchFamily="34" charset="0"/>
              <a:ea typeface="黑体" panose="02010609060101010101" pitchFamily="49" charset="-122"/>
            </a:endParaRPr>
          </a:p>
        </p:txBody>
      </p:sp>
      <p:sp>
        <p:nvSpPr>
          <p:cNvPr id="2" name="文本框 1"/>
          <p:cNvSpPr txBox="1"/>
          <p:nvPr/>
        </p:nvSpPr>
        <p:spPr>
          <a:xfrm>
            <a:off x="6058535" y="2782569"/>
            <a:ext cx="2323465" cy="3784600"/>
          </a:xfrm>
          <a:prstGeom prst="rect">
            <a:avLst/>
          </a:prstGeom>
          <a:noFill/>
        </p:spPr>
        <p:txBody>
          <a:bodyPr>
            <a:spAutoFit/>
          </a:bodyPr>
          <a:lstStyle/>
          <a:p>
            <a:pPr marR="0" defTabSz="914400" eaLnBrk="1" hangingPunct="1">
              <a:buClrTx/>
              <a:buSzTx/>
              <a:buFontTx/>
              <a:buNone/>
              <a:defRPr/>
            </a:pPr>
            <a:r>
              <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绝对指令代码</a:t>
            </a:r>
            <a:endPar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r>
              <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可重定位代码</a:t>
            </a:r>
            <a:endPar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r>
              <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rPr>
              <a:t>汇编代码</a:t>
            </a:r>
            <a:endParaRPr kumimoji="0" lang="zh-CN" altLang="en-US" kern="1200" cap="none" spc="0" normalizeH="0" baseline="0" noProof="1">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a:p>
            <a:pPr marR="0" defTabSz="914400" eaLnBrk="1" hangingPunct="1">
              <a:buClrTx/>
              <a:buSzTx/>
              <a:buFontTx/>
              <a:buNone/>
              <a:defRPr/>
            </a:pP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和硬件相关：</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MIPS</a:t>
            </a: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arm</a:t>
            </a: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X86</a:t>
            </a: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 PowerPC</a:t>
            </a: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SPARC</a:t>
            </a: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等</a:t>
            </a: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标题 1"/>
          <p:cNvSpPr>
            <a:spLocks noGrp="1"/>
          </p:cNvSpPr>
          <p:nvPr>
            <p:ph type="title"/>
          </p:nvPr>
        </p:nvSpPr>
        <p:spPr/>
        <p:txBody>
          <a:bodyPr vert="horz" wrap="square" lIns="91440" tIns="45720" rIns="91440" bIns="45720" anchor="ctr" anchorCtr="0"/>
          <a:p>
            <a:endParaRPr lang="zh-CN" altLang="en-US" dirty="0"/>
          </a:p>
        </p:txBody>
      </p:sp>
      <p:sp>
        <p:nvSpPr>
          <p:cNvPr id="72707" name="内容占位符 2"/>
          <p:cNvSpPr>
            <a:spLocks noGrp="1"/>
          </p:cNvSpPr>
          <p:nvPr>
            <p:ph idx="1"/>
          </p:nvPr>
        </p:nvSpPr>
        <p:spPr/>
        <p:txBody>
          <a:bodyPr vert="horz" wrap="square" lIns="91440" tIns="45720" rIns="91440" bIns="45720" anchor="t" anchorCtr="0"/>
          <a:p>
            <a:endParaRPr lang="zh-CN" altLang="en-US" dirty="0"/>
          </a:p>
        </p:txBody>
      </p:sp>
      <p:pic>
        <p:nvPicPr>
          <p:cNvPr id="72708" name="Picture 5"/>
          <p:cNvPicPr>
            <a:picLocks noChangeAspect="1"/>
          </p:cNvPicPr>
          <p:nvPr/>
        </p:nvPicPr>
        <p:blipFill>
          <a:blip r:embed="rId1"/>
          <a:stretch>
            <a:fillRect/>
          </a:stretch>
        </p:blipFill>
        <p:spPr>
          <a:xfrm>
            <a:off x="2109788" y="0"/>
            <a:ext cx="4924425" cy="8763000"/>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2"/>
          <p:cNvSpPr>
            <a:spLocks noGrp="1"/>
          </p:cNvSpPr>
          <p:nvPr>
            <p:ph type="ctrTitle"/>
          </p:nvPr>
        </p:nvSpPr>
        <p:spPr>
          <a:xfrm>
            <a:off x="685800" y="76200"/>
            <a:ext cx="7772400" cy="609600"/>
          </a:xfrm>
        </p:spPr>
        <p:txBody>
          <a:bodyPr vert="horz" wrap="square" lIns="91440" tIns="45720" rIns="91440" bIns="45720" anchor="ctr" anchorCtr="0"/>
          <a:p>
            <a:pPr eaLnBrk="1" hangingPunct="1">
              <a:buClrTx/>
              <a:buSzTx/>
              <a:buFontTx/>
            </a:pPr>
            <a:r>
              <a:rPr lang="en-US" altLang="zh-CN" dirty="0">
                <a:solidFill>
                  <a:srgbClr val="FF0000"/>
                </a:solidFill>
              </a:rPr>
              <a:t>1.3 </a:t>
            </a:r>
            <a:r>
              <a:rPr lang="zh-CN" altLang="en-US" dirty="0">
                <a:solidFill>
                  <a:srgbClr val="FF0000"/>
                </a:solidFill>
              </a:rPr>
              <a:t>编译程序的结构</a:t>
            </a:r>
            <a:endParaRPr lang="zh-CN" altLang="en-US" dirty="0">
              <a:solidFill>
                <a:srgbClr val="FF0000"/>
              </a:solidFill>
            </a:endParaRPr>
          </a:p>
        </p:txBody>
      </p:sp>
      <p:sp>
        <p:nvSpPr>
          <p:cNvPr id="74755" name="Rectangle 3"/>
          <p:cNvSpPr>
            <a:spLocks noGrp="1"/>
          </p:cNvSpPr>
          <p:nvPr>
            <p:ph type="subTitle" idx="1"/>
          </p:nvPr>
        </p:nvSpPr>
        <p:spPr>
          <a:xfrm>
            <a:off x="1371600" y="762000"/>
            <a:ext cx="6400800" cy="533400"/>
          </a:xfrm>
        </p:spPr>
        <p:txBody>
          <a:bodyPr vert="horz" wrap="square" lIns="91440" tIns="45720" rIns="91440" bIns="45720" anchor="t" anchorCtr="0"/>
          <a:p>
            <a:pPr eaLnBrk="1" hangingPunct="1">
              <a:buClrTx/>
              <a:buSzTx/>
              <a:buFontTx/>
            </a:pPr>
            <a:r>
              <a:rPr lang="en-US" altLang="zh-CN" dirty="0">
                <a:solidFill>
                  <a:srgbClr val="000099"/>
                </a:solidFill>
                <a:latin typeface="+mn-lt"/>
                <a:ea typeface="+mn-ea"/>
                <a:cs typeface="+mn-cs"/>
              </a:rPr>
              <a:t>1.3.1 </a:t>
            </a:r>
            <a:r>
              <a:rPr lang="zh-CN" altLang="en-US" dirty="0">
                <a:solidFill>
                  <a:srgbClr val="000099"/>
                </a:solidFill>
                <a:latin typeface="+mn-lt"/>
                <a:ea typeface="+mn-ea"/>
                <a:cs typeface="+mn-cs"/>
              </a:rPr>
              <a:t>编译程序的总框</a:t>
            </a:r>
            <a:endParaRPr lang="zh-CN" altLang="en-US" dirty="0">
              <a:solidFill>
                <a:srgbClr val="000099"/>
              </a:solidFill>
              <a:latin typeface="+mn-lt"/>
              <a:ea typeface="+mn-ea"/>
              <a:cs typeface="+mn-cs"/>
            </a:endParaRPr>
          </a:p>
        </p:txBody>
      </p:sp>
      <p:sp>
        <p:nvSpPr>
          <p:cNvPr id="74756" name="Rectangle 4"/>
          <p:cNvSpPr/>
          <p:nvPr/>
        </p:nvSpPr>
        <p:spPr>
          <a:xfrm>
            <a:off x="3124200" y="1905000"/>
            <a:ext cx="2895600" cy="4572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词法分析器</a:t>
            </a:r>
            <a:endParaRPr lang="zh-CN" altLang="en-US" sz="2400" dirty="0"/>
          </a:p>
        </p:txBody>
      </p:sp>
      <p:sp>
        <p:nvSpPr>
          <p:cNvPr id="74757" name="Rectangle 5"/>
          <p:cNvSpPr/>
          <p:nvPr/>
        </p:nvSpPr>
        <p:spPr>
          <a:xfrm>
            <a:off x="3124200" y="2819400"/>
            <a:ext cx="2895600" cy="4572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语法分析器</a:t>
            </a:r>
            <a:endParaRPr lang="zh-CN" altLang="en-US" sz="2400" dirty="0"/>
          </a:p>
        </p:txBody>
      </p:sp>
      <p:sp>
        <p:nvSpPr>
          <p:cNvPr id="74758" name="Rectangle 6"/>
          <p:cNvSpPr/>
          <p:nvPr/>
        </p:nvSpPr>
        <p:spPr>
          <a:xfrm>
            <a:off x="3124200" y="3733800"/>
            <a:ext cx="2895600" cy="457200"/>
          </a:xfrm>
          <a:prstGeom prst="rect">
            <a:avLst/>
          </a:prstGeom>
          <a:solidFill>
            <a:srgbClr val="FF33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语义分析与中间代码</a:t>
            </a:r>
            <a:endParaRPr lang="zh-CN" altLang="en-US" sz="2400" dirty="0"/>
          </a:p>
        </p:txBody>
      </p:sp>
      <p:sp>
        <p:nvSpPr>
          <p:cNvPr id="74759" name="Rectangle 7"/>
          <p:cNvSpPr/>
          <p:nvPr/>
        </p:nvSpPr>
        <p:spPr>
          <a:xfrm>
            <a:off x="3124200" y="4648200"/>
            <a:ext cx="2895600" cy="4572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优化器</a:t>
            </a:r>
            <a:endParaRPr lang="zh-CN" altLang="en-US" sz="2400" dirty="0"/>
          </a:p>
        </p:txBody>
      </p:sp>
      <p:sp>
        <p:nvSpPr>
          <p:cNvPr id="74760" name="Rectangle 8"/>
          <p:cNvSpPr/>
          <p:nvPr/>
        </p:nvSpPr>
        <p:spPr>
          <a:xfrm>
            <a:off x="3124200" y="5562600"/>
            <a:ext cx="2895600" cy="457200"/>
          </a:xfrm>
          <a:prstGeom prst="rect">
            <a:avLst/>
          </a:prstGeom>
          <a:solidFill>
            <a:srgbClr val="FFCC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目标代码生成器</a:t>
            </a:r>
            <a:endParaRPr lang="zh-CN" altLang="en-US" sz="2400" dirty="0"/>
          </a:p>
        </p:txBody>
      </p:sp>
      <p:sp>
        <p:nvSpPr>
          <p:cNvPr id="74761" name="Rectangle 9"/>
          <p:cNvSpPr/>
          <p:nvPr/>
        </p:nvSpPr>
        <p:spPr>
          <a:xfrm>
            <a:off x="1219200" y="1905000"/>
            <a:ext cx="685800" cy="4191000"/>
          </a:xfrm>
          <a:prstGeom prst="rect">
            <a:avLst/>
          </a:prstGeom>
          <a:solidFill>
            <a:schemeClr val="hlink"/>
          </a:solid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表</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格</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管</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理</a:t>
            </a:r>
            <a:endParaRPr lang="zh-CN" altLang="en-US" sz="2400" dirty="0"/>
          </a:p>
        </p:txBody>
      </p:sp>
      <p:sp>
        <p:nvSpPr>
          <p:cNvPr id="74762" name="Rectangle 10"/>
          <p:cNvSpPr/>
          <p:nvPr/>
        </p:nvSpPr>
        <p:spPr>
          <a:xfrm>
            <a:off x="7239000" y="1905000"/>
            <a:ext cx="685800" cy="4191000"/>
          </a:xfrm>
          <a:prstGeom prst="rect">
            <a:avLst/>
          </a:prstGeom>
          <a:solidFill>
            <a:schemeClr val="hlink"/>
          </a:solid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出</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错</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处</a:t>
            </a:r>
            <a:endParaRPr lang="zh-CN" altLang="en-US" sz="2400" dirty="0"/>
          </a:p>
          <a:p>
            <a:pPr marL="0" lvl="0" indent="0" algn="ctr" eaLnBrk="1" hangingPunct="1">
              <a:spcBef>
                <a:spcPct val="0"/>
              </a:spcBef>
              <a:buNone/>
            </a:pPr>
            <a:endParaRPr lang="zh-CN" altLang="en-US" sz="2400" dirty="0"/>
          </a:p>
          <a:p>
            <a:pPr marL="0" lvl="0" indent="0" algn="ctr" eaLnBrk="1" hangingPunct="1">
              <a:spcBef>
                <a:spcPct val="0"/>
              </a:spcBef>
              <a:buNone/>
            </a:pPr>
            <a:r>
              <a:rPr lang="zh-CN" altLang="en-US" sz="2400" dirty="0"/>
              <a:t>理</a:t>
            </a:r>
            <a:endParaRPr lang="zh-CN" altLang="en-US" sz="2400" dirty="0"/>
          </a:p>
        </p:txBody>
      </p:sp>
      <p:sp>
        <p:nvSpPr>
          <p:cNvPr id="74763" name="Line 11"/>
          <p:cNvSpPr/>
          <p:nvPr/>
        </p:nvSpPr>
        <p:spPr>
          <a:xfrm>
            <a:off x="4572000" y="1371600"/>
            <a:ext cx="0" cy="533400"/>
          </a:xfrm>
          <a:prstGeom prst="line">
            <a:avLst/>
          </a:prstGeom>
          <a:ln w="28575" cap="flat" cmpd="sng">
            <a:solidFill>
              <a:srgbClr val="FF0000"/>
            </a:solidFill>
            <a:prstDash val="solid"/>
            <a:headEnd type="none" w="med" len="med"/>
            <a:tailEnd type="triangle" w="med" len="med"/>
          </a:ln>
        </p:spPr>
      </p:sp>
      <p:cxnSp>
        <p:nvCxnSpPr>
          <p:cNvPr id="74764" name="AutoShape 12"/>
          <p:cNvCxnSpPr>
            <a:stCxn id="74756" idx="2"/>
            <a:endCxn id="74757" idx="0"/>
          </p:cNvCxnSpPr>
          <p:nvPr/>
        </p:nvCxnSpPr>
        <p:spPr>
          <a:xfrm>
            <a:off x="4572000" y="2362200"/>
            <a:ext cx="0" cy="457200"/>
          </a:xfrm>
          <a:prstGeom prst="straightConnector1">
            <a:avLst/>
          </a:prstGeom>
          <a:ln w="9525" cap="flat" cmpd="sng">
            <a:solidFill>
              <a:srgbClr val="FF0000"/>
            </a:solidFill>
            <a:prstDash val="solid"/>
            <a:headEnd type="none" w="med" len="med"/>
            <a:tailEnd type="triangle" w="med" len="med"/>
          </a:ln>
        </p:spPr>
      </p:cxnSp>
      <p:cxnSp>
        <p:nvCxnSpPr>
          <p:cNvPr id="74765" name="AutoShape 13"/>
          <p:cNvCxnSpPr>
            <a:stCxn id="74757" idx="2"/>
            <a:endCxn id="74758" idx="0"/>
          </p:cNvCxnSpPr>
          <p:nvPr/>
        </p:nvCxnSpPr>
        <p:spPr>
          <a:xfrm>
            <a:off x="4572000" y="3276600"/>
            <a:ext cx="0" cy="457200"/>
          </a:xfrm>
          <a:prstGeom prst="straightConnector1">
            <a:avLst/>
          </a:prstGeom>
          <a:ln w="9525" cap="flat" cmpd="sng">
            <a:solidFill>
              <a:srgbClr val="FF0000"/>
            </a:solidFill>
            <a:prstDash val="solid"/>
            <a:headEnd type="none" w="med" len="med"/>
            <a:tailEnd type="triangle" w="med" len="med"/>
          </a:ln>
        </p:spPr>
      </p:cxnSp>
      <p:cxnSp>
        <p:nvCxnSpPr>
          <p:cNvPr id="74766" name="AutoShape 14"/>
          <p:cNvCxnSpPr>
            <a:stCxn id="74758" idx="2"/>
            <a:endCxn id="74759" idx="0"/>
          </p:cNvCxnSpPr>
          <p:nvPr/>
        </p:nvCxnSpPr>
        <p:spPr>
          <a:xfrm>
            <a:off x="4572000" y="4191000"/>
            <a:ext cx="0" cy="457200"/>
          </a:xfrm>
          <a:prstGeom prst="straightConnector1">
            <a:avLst/>
          </a:prstGeom>
          <a:ln w="9525" cap="flat" cmpd="sng">
            <a:solidFill>
              <a:srgbClr val="FF0000"/>
            </a:solidFill>
            <a:prstDash val="solid"/>
            <a:headEnd type="none" w="med" len="med"/>
            <a:tailEnd type="triangle" w="med" len="med"/>
          </a:ln>
        </p:spPr>
      </p:cxnSp>
      <p:cxnSp>
        <p:nvCxnSpPr>
          <p:cNvPr id="74767" name="AutoShape 15"/>
          <p:cNvCxnSpPr>
            <a:stCxn id="74759" idx="2"/>
            <a:endCxn id="74760" idx="0"/>
          </p:cNvCxnSpPr>
          <p:nvPr/>
        </p:nvCxnSpPr>
        <p:spPr>
          <a:xfrm>
            <a:off x="4572000" y="5105400"/>
            <a:ext cx="0" cy="457200"/>
          </a:xfrm>
          <a:prstGeom prst="straightConnector1">
            <a:avLst/>
          </a:prstGeom>
          <a:ln w="9525" cap="flat" cmpd="sng">
            <a:solidFill>
              <a:srgbClr val="FF0000"/>
            </a:solidFill>
            <a:prstDash val="solid"/>
            <a:headEnd type="none" w="med" len="med"/>
            <a:tailEnd type="triangle" w="med" len="med"/>
          </a:ln>
        </p:spPr>
      </p:cxnSp>
      <p:sp>
        <p:nvSpPr>
          <p:cNvPr id="74768" name="Line 16"/>
          <p:cNvSpPr/>
          <p:nvPr/>
        </p:nvSpPr>
        <p:spPr>
          <a:xfrm>
            <a:off x="4572000" y="6019800"/>
            <a:ext cx="0" cy="609600"/>
          </a:xfrm>
          <a:prstGeom prst="line">
            <a:avLst/>
          </a:prstGeom>
          <a:ln w="9525" cap="flat" cmpd="sng">
            <a:solidFill>
              <a:srgbClr val="FF0000"/>
            </a:solidFill>
            <a:prstDash val="solid"/>
            <a:headEnd type="none" w="med" len="med"/>
            <a:tailEnd type="triangle" w="med" len="med"/>
          </a:ln>
        </p:spPr>
      </p:sp>
      <p:sp>
        <p:nvSpPr>
          <p:cNvPr id="74769" name="Line 17"/>
          <p:cNvSpPr/>
          <p:nvPr/>
        </p:nvSpPr>
        <p:spPr>
          <a:xfrm>
            <a:off x="1905000" y="2133600"/>
            <a:ext cx="1219200" cy="0"/>
          </a:xfrm>
          <a:prstGeom prst="line">
            <a:avLst/>
          </a:prstGeom>
          <a:ln w="9525" cap="flat" cmpd="sng">
            <a:solidFill>
              <a:schemeClr val="accent2"/>
            </a:solidFill>
            <a:prstDash val="solid"/>
            <a:headEnd type="triangle" w="med" len="med"/>
            <a:tailEnd type="triangle" w="med" len="med"/>
          </a:ln>
        </p:spPr>
      </p:sp>
      <p:sp>
        <p:nvSpPr>
          <p:cNvPr id="74770" name="Line 18"/>
          <p:cNvSpPr/>
          <p:nvPr/>
        </p:nvSpPr>
        <p:spPr>
          <a:xfrm>
            <a:off x="1905000" y="3048000"/>
            <a:ext cx="1219200" cy="0"/>
          </a:xfrm>
          <a:prstGeom prst="line">
            <a:avLst/>
          </a:prstGeom>
          <a:ln w="9525" cap="flat" cmpd="sng">
            <a:solidFill>
              <a:schemeClr val="accent2"/>
            </a:solidFill>
            <a:prstDash val="solid"/>
            <a:headEnd type="triangle" w="med" len="med"/>
            <a:tailEnd type="triangle" w="med" len="med"/>
          </a:ln>
        </p:spPr>
      </p:sp>
      <p:sp>
        <p:nvSpPr>
          <p:cNvPr id="74771" name="Line 19"/>
          <p:cNvSpPr/>
          <p:nvPr/>
        </p:nvSpPr>
        <p:spPr>
          <a:xfrm>
            <a:off x="1905000" y="3962400"/>
            <a:ext cx="1219200" cy="0"/>
          </a:xfrm>
          <a:prstGeom prst="line">
            <a:avLst/>
          </a:prstGeom>
          <a:ln w="9525" cap="flat" cmpd="sng">
            <a:solidFill>
              <a:schemeClr val="accent2"/>
            </a:solidFill>
            <a:prstDash val="solid"/>
            <a:headEnd type="triangle" w="med" len="med"/>
            <a:tailEnd type="triangle" w="med" len="med"/>
          </a:ln>
        </p:spPr>
      </p:sp>
      <p:sp>
        <p:nvSpPr>
          <p:cNvPr id="74772" name="Line 20"/>
          <p:cNvSpPr/>
          <p:nvPr/>
        </p:nvSpPr>
        <p:spPr>
          <a:xfrm>
            <a:off x="1905000" y="4876800"/>
            <a:ext cx="1219200" cy="0"/>
          </a:xfrm>
          <a:prstGeom prst="line">
            <a:avLst/>
          </a:prstGeom>
          <a:ln w="9525" cap="flat" cmpd="sng">
            <a:solidFill>
              <a:schemeClr val="accent2"/>
            </a:solidFill>
            <a:prstDash val="solid"/>
            <a:headEnd type="triangle" w="med" len="med"/>
            <a:tailEnd type="triangle" w="med" len="med"/>
          </a:ln>
        </p:spPr>
      </p:sp>
      <p:sp>
        <p:nvSpPr>
          <p:cNvPr id="74773" name="Line 21"/>
          <p:cNvSpPr/>
          <p:nvPr/>
        </p:nvSpPr>
        <p:spPr>
          <a:xfrm>
            <a:off x="1905000" y="5805488"/>
            <a:ext cx="1219200" cy="0"/>
          </a:xfrm>
          <a:prstGeom prst="line">
            <a:avLst/>
          </a:prstGeom>
          <a:ln w="9525" cap="flat" cmpd="sng">
            <a:solidFill>
              <a:schemeClr val="accent2"/>
            </a:solidFill>
            <a:prstDash val="solid"/>
            <a:headEnd type="triangle" w="med" len="med"/>
            <a:tailEnd type="triangle" w="med" len="med"/>
          </a:ln>
        </p:spPr>
      </p:sp>
      <p:sp>
        <p:nvSpPr>
          <p:cNvPr id="74774" name="Line 22"/>
          <p:cNvSpPr/>
          <p:nvPr/>
        </p:nvSpPr>
        <p:spPr>
          <a:xfrm>
            <a:off x="6019800" y="2119313"/>
            <a:ext cx="1219200" cy="0"/>
          </a:xfrm>
          <a:prstGeom prst="line">
            <a:avLst/>
          </a:prstGeom>
          <a:ln w="9525" cap="flat" cmpd="sng">
            <a:solidFill>
              <a:schemeClr val="accent2"/>
            </a:solidFill>
            <a:prstDash val="solid"/>
            <a:headEnd type="triangle" w="med" len="med"/>
            <a:tailEnd type="triangle" w="med" len="med"/>
          </a:ln>
        </p:spPr>
      </p:sp>
      <p:sp>
        <p:nvSpPr>
          <p:cNvPr id="74775" name="Line 23"/>
          <p:cNvSpPr/>
          <p:nvPr/>
        </p:nvSpPr>
        <p:spPr>
          <a:xfrm>
            <a:off x="6019800" y="3048000"/>
            <a:ext cx="1219200" cy="0"/>
          </a:xfrm>
          <a:prstGeom prst="line">
            <a:avLst/>
          </a:prstGeom>
          <a:ln w="9525" cap="flat" cmpd="sng">
            <a:solidFill>
              <a:schemeClr val="accent2"/>
            </a:solidFill>
            <a:prstDash val="solid"/>
            <a:headEnd type="triangle" w="med" len="med"/>
            <a:tailEnd type="triangle" w="med" len="med"/>
          </a:ln>
        </p:spPr>
      </p:sp>
      <p:sp>
        <p:nvSpPr>
          <p:cNvPr id="74776" name="Line 24"/>
          <p:cNvSpPr/>
          <p:nvPr/>
        </p:nvSpPr>
        <p:spPr>
          <a:xfrm>
            <a:off x="6005513" y="3962400"/>
            <a:ext cx="1219200" cy="0"/>
          </a:xfrm>
          <a:prstGeom prst="line">
            <a:avLst/>
          </a:prstGeom>
          <a:ln w="9525" cap="flat" cmpd="sng">
            <a:solidFill>
              <a:schemeClr val="accent2"/>
            </a:solidFill>
            <a:prstDash val="solid"/>
            <a:headEnd type="triangle" w="med" len="med"/>
            <a:tailEnd type="triangle" w="med" len="med"/>
          </a:ln>
        </p:spPr>
      </p:sp>
      <p:sp>
        <p:nvSpPr>
          <p:cNvPr id="74777" name="Line 25"/>
          <p:cNvSpPr/>
          <p:nvPr/>
        </p:nvSpPr>
        <p:spPr>
          <a:xfrm>
            <a:off x="6019800" y="4876800"/>
            <a:ext cx="1219200" cy="0"/>
          </a:xfrm>
          <a:prstGeom prst="line">
            <a:avLst/>
          </a:prstGeom>
          <a:ln w="9525" cap="flat" cmpd="sng">
            <a:solidFill>
              <a:schemeClr val="accent2"/>
            </a:solidFill>
            <a:prstDash val="solid"/>
            <a:headEnd type="triangle" w="med" len="med"/>
            <a:tailEnd type="triangle" w="med" len="med"/>
          </a:ln>
        </p:spPr>
      </p:sp>
      <p:sp>
        <p:nvSpPr>
          <p:cNvPr id="74778" name="Line 26"/>
          <p:cNvSpPr/>
          <p:nvPr/>
        </p:nvSpPr>
        <p:spPr>
          <a:xfrm>
            <a:off x="6019800" y="5791200"/>
            <a:ext cx="1219200" cy="0"/>
          </a:xfrm>
          <a:prstGeom prst="line">
            <a:avLst/>
          </a:prstGeom>
          <a:ln w="9525" cap="flat" cmpd="sng">
            <a:solidFill>
              <a:schemeClr val="accent2"/>
            </a:solidFill>
            <a:prstDash val="solid"/>
            <a:headEnd type="triangle" w="med" len="med"/>
            <a:tailEnd type="triangle" w="med" len="med"/>
          </a:ln>
        </p:spPr>
      </p:sp>
      <p:sp>
        <p:nvSpPr>
          <p:cNvPr id="74779" name="Text Box 27"/>
          <p:cNvSpPr txBox="1"/>
          <p:nvPr/>
        </p:nvSpPr>
        <p:spPr>
          <a:xfrm>
            <a:off x="4800600" y="1295400"/>
            <a:ext cx="1143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endParaRPr lang="zh-CN" altLang="zh-CN" sz="2400" dirty="0">
              <a:solidFill>
                <a:srgbClr val="000066"/>
              </a:solidFill>
            </a:endParaRPr>
          </a:p>
        </p:txBody>
      </p:sp>
      <p:sp>
        <p:nvSpPr>
          <p:cNvPr id="74780" name="Text Box 28"/>
          <p:cNvSpPr txBox="1"/>
          <p:nvPr/>
        </p:nvSpPr>
        <p:spPr>
          <a:xfrm>
            <a:off x="4800600" y="1295400"/>
            <a:ext cx="1143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源程序</a:t>
            </a:r>
            <a:endParaRPr lang="zh-CN" altLang="en-US" sz="2400" dirty="0">
              <a:solidFill>
                <a:srgbClr val="000066"/>
              </a:solidFill>
            </a:endParaRPr>
          </a:p>
        </p:txBody>
      </p:sp>
      <p:sp>
        <p:nvSpPr>
          <p:cNvPr id="74781" name="Text Box 29"/>
          <p:cNvSpPr txBox="1"/>
          <p:nvPr/>
        </p:nvSpPr>
        <p:spPr>
          <a:xfrm>
            <a:off x="4800600" y="2362200"/>
            <a:ext cx="152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单词符号</a:t>
            </a:r>
            <a:endParaRPr lang="zh-CN" altLang="en-US" sz="2400" dirty="0">
              <a:solidFill>
                <a:srgbClr val="000066"/>
              </a:solidFill>
            </a:endParaRPr>
          </a:p>
        </p:txBody>
      </p:sp>
      <p:sp>
        <p:nvSpPr>
          <p:cNvPr id="74782" name="Text Box 30"/>
          <p:cNvSpPr txBox="1"/>
          <p:nvPr/>
        </p:nvSpPr>
        <p:spPr>
          <a:xfrm>
            <a:off x="4800600" y="3276600"/>
            <a:ext cx="144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语法单位</a:t>
            </a:r>
            <a:endParaRPr lang="zh-CN" altLang="en-US" sz="2400" dirty="0">
              <a:solidFill>
                <a:srgbClr val="000066"/>
              </a:solidFill>
            </a:endParaRPr>
          </a:p>
        </p:txBody>
      </p:sp>
      <p:sp>
        <p:nvSpPr>
          <p:cNvPr id="74783" name="Text Box 31"/>
          <p:cNvSpPr txBox="1"/>
          <p:nvPr/>
        </p:nvSpPr>
        <p:spPr>
          <a:xfrm>
            <a:off x="4814888" y="4205288"/>
            <a:ext cx="15859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中间代码</a:t>
            </a:r>
            <a:endParaRPr lang="zh-CN" altLang="en-US" sz="2400" dirty="0">
              <a:solidFill>
                <a:srgbClr val="000066"/>
              </a:solidFill>
            </a:endParaRPr>
          </a:p>
        </p:txBody>
      </p:sp>
      <p:sp>
        <p:nvSpPr>
          <p:cNvPr id="74784" name="Text Box 32"/>
          <p:cNvSpPr txBox="1"/>
          <p:nvPr/>
        </p:nvSpPr>
        <p:spPr>
          <a:xfrm>
            <a:off x="4800600" y="5105400"/>
            <a:ext cx="15859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中间代码</a:t>
            </a:r>
            <a:endParaRPr lang="zh-CN" altLang="en-US" sz="2400" dirty="0">
              <a:solidFill>
                <a:srgbClr val="000066"/>
              </a:solidFill>
            </a:endParaRPr>
          </a:p>
        </p:txBody>
      </p:sp>
      <p:sp>
        <p:nvSpPr>
          <p:cNvPr id="74785" name="Text Box 33"/>
          <p:cNvSpPr txBox="1"/>
          <p:nvPr/>
        </p:nvSpPr>
        <p:spPr>
          <a:xfrm>
            <a:off x="4800600" y="6096000"/>
            <a:ext cx="158591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400" dirty="0">
                <a:solidFill>
                  <a:srgbClr val="000066"/>
                </a:solidFill>
              </a:rPr>
              <a:t>目标代码</a:t>
            </a:r>
            <a:endParaRPr lang="zh-CN" altLang="en-US" sz="2400" dirty="0">
              <a:solidFill>
                <a:srgbClr val="0000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内容占位符 2"/>
          <p:cNvSpPr txBox="1"/>
          <p:nvPr/>
        </p:nvSpPr>
        <p:spPr>
          <a:xfrm>
            <a:off x="198438" y="908050"/>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r>
              <a:rPr lang="zh-CN" altLang="en-US" sz="2800" dirty="0">
                <a:solidFill>
                  <a:srgbClr val="993300"/>
                </a:solidFill>
                <a:latin typeface="黑体" panose="02010609060101010101" pitchFamily="49" charset="-122"/>
                <a:ea typeface="黑体" panose="02010609060101010101" pitchFamily="49" charset="-122"/>
              </a:rPr>
              <a:t>编译的前世今生</a:t>
            </a:r>
            <a:endParaRPr lang="en-US" altLang="zh-CN" sz="2800" dirty="0">
              <a:solidFill>
                <a:srgbClr val="993300"/>
              </a:solidFill>
            </a:endParaRPr>
          </a:p>
        </p:txBody>
      </p:sp>
      <p:sp>
        <p:nvSpPr>
          <p:cNvPr id="52" name="文本框 51"/>
          <p:cNvSpPr txBox="1"/>
          <p:nvPr/>
        </p:nvSpPr>
        <p:spPr>
          <a:xfrm>
            <a:off x="6902450" y="1604963"/>
            <a:ext cx="1598613" cy="738188"/>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帮助人类解决问题：数据</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计算</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数据结构</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算法</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53" name="直接箭头连接符 52"/>
          <p:cNvCxnSpPr/>
          <p:nvPr/>
        </p:nvCxnSpPr>
        <p:spPr>
          <a:xfrm flipV="1">
            <a:off x="6618288" y="2205038"/>
            <a:ext cx="223838" cy="1682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293" name="组合 49"/>
          <p:cNvGrpSpPr/>
          <p:nvPr/>
        </p:nvGrpSpPr>
        <p:grpSpPr>
          <a:xfrm>
            <a:off x="58738" y="2482850"/>
            <a:ext cx="7177087" cy="4325938"/>
            <a:chOff x="58628" y="2482495"/>
            <a:chExt cx="7177740" cy="4326716"/>
          </a:xfrm>
        </p:grpSpPr>
        <p:pic>
          <p:nvPicPr>
            <p:cNvPr id="12301" name="图片 3"/>
            <p:cNvPicPr>
              <a:picLocks noChangeAspect="1"/>
            </p:cNvPicPr>
            <p:nvPr/>
          </p:nvPicPr>
          <p:blipFill>
            <a:blip r:embed="rId1"/>
            <a:stretch>
              <a:fillRect/>
            </a:stretch>
          </p:blipFill>
          <p:spPr>
            <a:xfrm>
              <a:off x="1182738" y="6062261"/>
              <a:ext cx="912812" cy="691430"/>
            </a:xfrm>
            <a:prstGeom prst="rect">
              <a:avLst/>
            </a:prstGeom>
            <a:noFill/>
            <a:ln w="9525">
              <a:noFill/>
            </a:ln>
          </p:spPr>
        </p:pic>
        <p:pic>
          <p:nvPicPr>
            <p:cNvPr id="12302" name="图片 6"/>
            <p:cNvPicPr>
              <a:picLocks noChangeAspect="1"/>
            </p:cNvPicPr>
            <p:nvPr/>
          </p:nvPicPr>
          <p:blipFill>
            <a:blip r:embed="rId2"/>
            <a:stretch>
              <a:fillRect/>
            </a:stretch>
          </p:blipFill>
          <p:spPr>
            <a:xfrm>
              <a:off x="58628" y="6007328"/>
              <a:ext cx="804681" cy="710305"/>
            </a:xfrm>
            <a:prstGeom prst="rect">
              <a:avLst/>
            </a:prstGeom>
            <a:noFill/>
            <a:ln w="9525">
              <a:noFill/>
            </a:ln>
          </p:spPr>
        </p:pic>
        <p:sp>
          <p:nvSpPr>
            <p:cNvPr id="8" name="箭头: 右 7"/>
            <p:cNvSpPr/>
            <p:nvPr/>
          </p:nvSpPr>
          <p:spPr>
            <a:xfrm>
              <a:off x="930244" y="6332875"/>
              <a:ext cx="160353" cy="179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schemeClr val="lt1"/>
                </a:solidFill>
                <a:effectLst/>
                <a:uLnTx/>
                <a:uFillTx/>
                <a:latin typeface="+mn-lt"/>
                <a:ea typeface="+mn-ea"/>
                <a:cs typeface="+mn-cs"/>
              </a:endParaRPr>
            </a:p>
          </p:txBody>
        </p:sp>
        <p:sp>
          <p:nvSpPr>
            <p:cNvPr id="12304" name="文本框 39"/>
            <p:cNvSpPr txBox="1"/>
            <p:nvPr/>
          </p:nvSpPr>
          <p:spPr>
            <a:xfrm>
              <a:off x="1563689" y="6532212"/>
              <a:ext cx="1636711" cy="2769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solidFill>
                    <a:srgbClr val="0000CC"/>
                  </a:solidFill>
                </a:rPr>
                <a:t>聪明大笨蛋</a:t>
              </a:r>
              <a:endParaRPr lang="en-US" altLang="zh-CN" sz="1200" dirty="0">
                <a:solidFill>
                  <a:srgbClr val="0000CC"/>
                </a:solidFill>
              </a:endParaRPr>
            </a:p>
          </p:txBody>
        </p:sp>
        <p:cxnSp>
          <p:nvCxnSpPr>
            <p:cNvPr id="11" name="直接箭头连接符 10"/>
            <p:cNvCxnSpPr/>
            <p:nvPr/>
          </p:nvCxnSpPr>
          <p:spPr>
            <a:xfrm flipV="1">
              <a:off x="1816150" y="5885120"/>
              <a:ext cx="223858" cy="1667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3" name="图片 12"/>
            <p:cNvPicPr>
              <a:picLocks noChangeAspect="1"/>
            </p:cNvPicPr>
            <p:nvPr/>
          </p:nvPicPr>
          <p:blipFill>
            <a:blip r:embed="rId3"/>
            <a:stretch>
              <a:fillRect/>
            </a:stretch>
          </p:blipFill>
          <p:spPr>
            <a:xfrm>
              <a:off x="2093988" y="4834006"/>
              <a:ext cx="2256042" cy="1247999"/>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cxnSp>
          <p:nvCxnSpPr>
            <p:cNvPr id="41" name="直接箭头连接符 40"/>
            <p:cNvCxnSpPr/>
            <p:nvPr/>
          </p:nvCxnSpPr>
          <p:spPr>
            <a:xfrm flipV="1">
              <a:off x="3795943" y="4473578"/>
              <a:ext cx="223857" cy="16830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2" name="文本框 41"/>
            <p:cNvSpPr txBox="1"/>
            <p:nvPr/>
          </p:nvSpPr>
          <p:spPr>
            <a:xfrm>
              <a:off x="4046791" y="3123960"/>
              <a:ext cx="1549541" cy="16004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C00000"/>
                  </a:solidFill>
                  <a:effectLst/>
                  <a:uLnTx/>
                  <a:uFillTx/>
                  <a:latin typeface="+mn-lt"/>
                  <a:ea typeface="+mn-ea"/>
                  <a:cs typeface="+mn-cs"/>
                </a:rPr>
                <a:t>statement</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C00000"/>
                  </a:solidFill>
                  <a:effectLst/>
                  <a:uLnTx/>
                  <a:uFillTx/>
                  <a:latin typeface="+mn-lt"/>
                  <a:ea typeface="+mn-ea"/>
                  <a:cs typeface="+mn-cs"/>
                </a:rPr>
                <a:t>if</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14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C00000"/>
                  </a:solidFill>
                  <a:effectLst/>
                  <a:uLnTx/>
                  <a:uFillTx/>
                  <a:latin typeface="+mn-lt"/>
                  <a:ea typeface="+mn-ea"/>
                  <a:cs typeface="+mn-cs"/>
                </a:rPr>
                <a:t>else</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14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C00000"/>
                  </a:solidFill>
                  <a:effectLst/>
                  <a:uLnTx/>
                  <a:uFillTx/>
                  <a:latin typeface="+mn-lt"/>
                  <a:ea typeface="+mn-ea"/>
                  <a:cs typeface="+mn-cs"/>
                </a:rPr>
                <a:t>while</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14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43" name="直接箭头连接符 42"/>
            <p:cNvCxnSpPr/>
            <p:nvPr/>
          </p:nvCxnSpPr>
          <p:spPr>
            <a:xfrm flipV="1">
              <a:off x="5628085" y="2911197"/>
              <a:ext cx="223857" cy="16671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4" name="文本框 43"/>
            <p:cNvSpPr txBox="1"/>
            <p:nvPr/>
          </p:nvSpPr>
          <p:spPr>
            <a:xfrm>
              <a:off x="5909097" y="2482495"/>
              <a:ext cx="1327271" cy="954260"/>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编程语言：</a:t>
              </a:r>
              <a:r>
                <a:rPr kumimoji="0" lang="en-US" altLang="zh-CN" sz="1400" b="0" i="0" u="none" strike="noStrike" kern="1200" cap="none" spc="0" normalizeH="0" baseline="0" noProof="0" dirty="0" err="1">
                  <a:ln>
                    <a:noFill/>
                  </a:ln>
                  <a:solidFill>
                    <a:schemeClr val="dk1"/>
                  </a:solidFill>
                  <a:effectLst/>
                  <a:uLnTx/>
                  <a:uFillTx/>
                  <a:latin typeface="+mn-lt"/>
                  <a:ea typeface="+mn-ea"/>
                  <a:cs typeface="+mn-cs"/>
                </a:rPr>
                <a:t>Fortan,C</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Java</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Python, Go,</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sp>
          <p:nvSpPr>
            <p:cNvPr id="17" name="任意多边形: 形状 16"/>
            <p:cNvSpPr/>
            <p:nvPr/>
          </p:nvSpPr>
          <p:spPr>
            <a:xfrm>
              <a:off x="941358" y="2665091"/>
              <a:ext cx="4910584" cy="2499174"/>
            </a:xfrm>
            <a:custGeom>
              <a:avLst/>
              <a:gdLst>
                <a:gd name="connsiteX0" fmla="*/ 5549462 w 5549462"/>
                <a:gd name="connsiteY0" fmla="*/ 2821 h 3439704"/>
                <a:gd name="connsiteX1" fmla="*/ 1923393 w 5549462"/>
                <a:gd name="connsiteY1" fmla="*/ 554614 h 3439704"/>
                <a:gd name="connsiteX2" fmla="*/ 0 w 5549462"/>
                <a:gd name="connsiteY2" fmla="*/ 3439704 h 3439704"/>
              </a:gdLst>
              <a:ahLst/>
              <a:cxnLst>
                <a:cxn ang="0">
                  <a:pos x="connsiteX0" y="connsiteY0"/>
                </a:cxn>
                <a:cxn ang="0">
                  <a:pos x="connsiteX1" y="connsiteY1"/>
                </a:cxn>
                <a:cxn ang="0">
                  <a:pos x="connsiteX2" y="connsiteY2"/>
                </a:cxn>
              </a:cxnLst>
              <a:rect l="l" t="t" r="r" b="b"/>
              <a:pathLst>
                <a:path w="5549462" h="3439704">
                  <a:moveTo>
                    <a:pt x="5549462" y="2821"/>
                  </a:moveTo>
                  <a:cubicBezTo>
                    <a:pt x="4198882" y="-7690"/>
                    <a:pt x="2848303" y="-18200"/>
                    <a:pt x="1923393" y="554614"/>
                  </a:cubicBezTo>
                  <a:cubicBezTo>
                    <a:pt x="998483" y="1127428"/>
                    <a:pt x="499241" y="2283566"/>
                    <a:pt x="0" y="3439704"/>
                  </a:cubicBezTo>
                </a:path>
              </a:pathLst>
            </a:cu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2312" name="文本框 46"/>
            <p:cNvSpPr txBox="1"/>
            <p:nvPr/>
          </p:nvSpPr>
          <p:spPr>
            <a:xfrm>
              <a:off x="2238704" y="3244334"/>
              <a:ext cx="1105038"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dirty="0">
                  <a:solidFill>
                    <a:srgbClr val="FF0000"/>
                  </a:solidFill>
                </a:rPr>
                <a:t>编译</a:t>
              </a:r>
              <a:r>
                <a:rPr lang="en-US" altLang="zh-CN" sz="1800" dirty="0">
                  <a:solidFill>
                    <a:srgbClr val="FF0000"/>
                  </a:solidFill>
                </a:rPr>
                <a:t>(</a:t>
              </a:r>
              <a:r>
                <a:rPr lang="zh-CN" altLang="en-US" sz="1800" dirty="0">
                  <a:solidFill>
                    <a:srgbClr val="FF0000"/>
                  </a:solidFill>
                </a:rPr>
                <a:t>翻译官</a:t>
              </a:r>
              <a:r>
                <a:rPr lang="en-US" altLang="zh-CN" sz="1800" dirty="0">
                  <a:solidFill>
                    <a:srgbClr val="FF0000"/>
                  </a:solidFill>
                </a:rPr>
                <a:t>)</a:t>
              </a:r>
              <a:endParaRPr lang="en-US" altLang="zh-CN" sz="1800" dirty="0">
                <a:solidFill>
                  <a:srgbClr val="FF0000"/>
                </a:solidFill>
              </a:endParaRPr>
            </a:p>
          </p:txBody>
        </p:sp>
        <p:pic>
          <p:nvPicPr>
            <p:cNvPr id="12313" name="图片 19"/>
            <p:cNvPicPr>
              <a:picLocks noChangeAspect="1"/>
            </p:cNvPicPr>
            <p:nvPr/>
          </p:nvPicPr>
          <p:blipFill>
            <a:blip r:embed="rId4"/>
            <a:stretch>
              <a:fillRect/>
            </a:stretch>
          </p:blipFill>
          <p:spPr>
            <a:xfrm>
              <a:off x="460968" y="5283532"/>
              <a:ext cx="1271681" cy="737933"/>
            </a:xfrm>
            <a:prstGeom prst="rect">
              <a:avLst/>
            </a:prstGeom>
            <a:noFill/>
            <a:ln w="9525">
              <a:noFill/>
            </a:ln>
          </p:spPr>
        </p:pic>
        <p:sp>
          <p:nvSpPr>
            <p:cNvPr id="12314" name="文本框 50"/>
            <p:cNvSpPr txBox="1"/>
            <p:nvPr/>
          </p:nvSpPr>
          <p:spPr>
            <a:xfrm>
              <a:off x="1045781" y="4962748"/>
              <a:ext cx="1192922" cy="2769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200" dirty="0">
                  <a:solidFill>
                    <a:srgbClr val="0000CC"/>
                  </a:solidFill>
                </a:rPr>
                <a:t>01010101…</a:t>
              </a:r>
              <a:endParaRPr lang="en-US" altLang="zh-CN" sz="1200" dirty="0">
                <a:solidFill>
                  <a:srgbClr val="0000CC"/>
                </a:solidFill>
              </a:endParaRPr>
            </a:p>
          </p:txBody>
        </p:sp>
        <p:sp>
          <p:nvSpPr>
            <p:cNvPr id="12315" name="文本框 54"/>
            <p:cNvSpPr txBox="1"/>
            <p:nvPr/>
          </p:nvSpPr>
          <p:spPr>
            <a:xfrm>
              <a:off x="3064568" y="6112504"/>
              <a:ext cx="2532187" cy="2769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solidFill>
                    <a:srgbClr val="0000CC"/>
                  </a:solidFill>
                </a:rPr>
                <a:t>汇编</a:t>
              </a:r>
              <a:endParaRPr lang="en-US" altLang="zh-CN" sz="1200" dirty="0">
                <a:solidFill>
                  <a:srgbClr val="0000CC"/>
                </a:solidFill>
              </a:endParaRPr>
            </a:p>
          </p:txBody>
        </p:sp>
      </p:grpSp>
      <p:grpSp>
        <p:nvGrpSpPr>
          <p:cNvPr id="47104" name="组合 47103"/>
          <p:cNvGrpSpPr/>
          <p:nvPr/>
        </p:nvGrpSpPr>
        <p:grpSpPr>
          <a:xfrm>
            <a:off x="8561388" y="1973263"/>
            <a:ext cx="630237" cy="4616450"/>
            <a:chOff x="8560669" y="1973644"/>
            <a:chExt cx="630629" cy="4616450"/>
          </a:xfrm>
        </p:grpSpPr>
        <p:sp>
          <p:nvSpPr>
            <p:cNvPr id="48" name="右大括号 47"/>
            <p:cNvSpPr/>
            <p:nvPr/>
          </p:nvSpPr>
          <p:spPr>
            <a:xfrm>
              <a:off x="8560669" y="1973644"/>
              <a:ext cx="317697" cy="4616450"/>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2300" name="文本框 57"/>
            <p:cNvSpPr txBox="1"/>
            <p:nvPr/>
          </p:nvSpPr>
          <p:spPr>
            <a:xfrm>
              <a:off x="8782837" y="3986841"/>
              <a:ext cx="408461"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rPr>
                <a:t>软</a:t>
              </a:r>
              <a:endParaRPr lang="en-US" altLang="zh-CN" sz="2400" dirty="0">
                <a:solidFill>
                  <a:srgbClr val="FF0000"/>
                </a:solidFill>
              </a:endParaRPr>
            </a:p>
            <a:p>
              <a:pPr marL="0" lvl="0" indent="0" eaLnBrk="1" hangingPunct="1">
                <a:spcBef>
                  <a:spcPct val="0"/>
                </a:spcBef>
                <a:buNone/>
              </a:pPr>
              <a:r>
                <a:rPr lang="zh-CN" altLang="en-US" sz="2400" dirty="0">
                  <a:solidFill>
                    <a:srgbClr val="FF0000"/>
                  </a:solidFill>
                </a:rPr>
                <a:t>件</a:t>
              </a:r>
              <a:endParaRPr lang="en-US" altLang="zh-CN" sz="2400" dirty="0">
                <a:solidFill>
                  <a:srgbClr val="FF0000"/>
                </a:solidFill>
              </a:endParaRPr>
            </a:p>
          </p:txBody>
        </p:sp>
      </p:grpSp>
      <p:sp>
        <p:nvSpPr>
          <p:cNvPr id="12295" name="文本框 60"/>
          <p:cNvSpPr txBox="1"/>
          <p:nvPr/>
        </p:nvSpPr>
        <p:spPr>
          <a:xfrm>
            <a:off x="-39687" y="4946650"/>
            <a:ext cx="1003300" cy="276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solidFill>
                  <a:srgbClr val="0000CC"/>
                </a:solidFill>
              </a:rPr>
              <a:t>干活是大爷</a:t>
            </a:r>
            <a:endParaRPr lang="en-US" altLang="zh-CN" sz="1200" dirty="0">
              <a:solidFill>
                <a:srgbClr val="0000CC"/>
              </a:solidFill>
            </a:endParaRPr>
          </a:p>
        </p:txBody>
      </p:sp>
      <p:sp>
        <p:nvSpPr>
          <p:cNvPr id="12296" name="文本框 62"/>
          <p:cNvSpPr txBox="1"/>
          <p:nvPr/>
        </p:nvSpPr>
        <p:spPr>
          <a:xfrm>
            <a:off x="5886450" y="3421063"/>
            <a:ext cx="1935163" cy="2841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solidFill>
                  <a:srgbClr val="0000CC"/>
                </a:solidFill>
              </a:rPr>
              <a:t>词法、语法、语义</a:t>
            </a:r>
            <a:endParaRPr lang="en-US" altLang="zh-CN" sz="1200" dirty="0">
              <a:solidFill>
                <a:srgbClr val="0000CC"/>
              </a:solidFill>
            </a:endParaRPr>
          </a:p>
        </p:txBody>
      </p:sp>
      <p:pic>
        <p:nvPicPr>
          <p:cNvPr id="59" name="图片 58"/>
          <p:cNvPicPr>
            <a:picLocks noChangeAspect="1"/>
          </p:cNvPicPr>
          <p:nvPr/>
        </p:nvPicPr>
        <p:blipFill>
          <a:blip r:embed="rId5"/>
          <a:stretch>
            <a:fillRect/>
          </a:stretch>
        </p:blipFill>
        <p:spPr>
          <a:xfrm>
            <a:off x="63500" y="3836988"/>
            <a:ext cx="985838" cy="990600"/>
          </a:xfrm>
          <a:prstGeom prst="rect">
            <a:avLst/>
          </a:prstGeom>
          <a:noFill/>
          <a:ln w="9525">
            <a:noFill/>
          </a:ln>
        </p:spPr>
      </p:pic>
      <p:pic>
        <p:nvPicPr>
          <p:cNvPr id="62" name="图片 61"/>
          <p:cNvPicPr>
            <a:picLocks noChangeAspect="1"/>
          </p:cNvPicPr>
          <p:nvPr/>
        </p:nvPicPr>
        <p:blipFill>
          <a:blip r:embed="rId6"/>
          <a:stretch>
            <a:fillRect/>
          </a:stretch>
        </p:blipFill>
        <p:spPr>
          <a:xfrm>
            <a:off x="7331075" y="2457450"/>
            <a:ext cx="1163638" cy="1163638"/>
          </a:xfrm>
          <a:prstGeom prst="rect">
            <a:avLst/>
          </a:prstGeom>
          <a:noFill/>
          <a:ln w="9525">
            <a:noFill/>
          </a:ln>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righ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104"/>
                                        </p:tgtEl>
                                        <p:attrNameLst>
                                          <p:attrName>style.visibility</p:attrName>
                                        </p:attrNameLst>
                                      </p:cBhvr>
                                      <p:to>
                                        <p:strVal val="visible"/>
                                      </p:to>
                                    </p:set>
                                    <p:animEffect transition="in" filter="wipe(down)">
                                      <p:cBhvr>
                                        <p:cTn id="17" dur="500"/>
                                        <p:tgtEl>
                                          <p:spTgt spid="47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2"/>
          <p:cNvSpPr>
            <a:spLocks noGrp="1"/>
          </p:cNvSpPr>
          <p:nvPr>
            <p:ph type="title"/>
          </p:nvPr>
        </p:nvSpPr>
        <p:spPr>
          <a:xfrm>
            <a:off x="685800" y="395288"/>
            <a:ext cx="7772400" cy="595312"/>
          </a:xfrm>
        </p:spPr>
        <p:txBody>
          <a:bodyPr vert="horz" wrap="square" lIns="91440" tIns="45720" rIns="91440" bIns="45720" anchor="ctr" anchorCtr="0"/>
          <a:p>
            <a:pPr eaLnBrk="1" hangingPunct="1"/>
            <a:r>
              <a:rPr lang="en-US" altLang="zh-CN" dirty="0">
                <a:solidFill>
                  <a:srgbClr val="FF0000"/>
                </a:solidFill>
              </a:rPr>
              <a:t>1.3.2 </a:t>
            </a:r>
            <a:r>
              <a:rPr lang="zh-CN" altLang="en-US" dirty="0">
                <a:solidFill>
                  <a:srgbClr val="FF0000"/>
                </a:solidFill>
              </a:rPr>
              <a:t>表格与表格处理</a:t>
            </a:r>
            <a:endParaRPr lang="zh-CN" altLang="en-US" dirty="0">
              <a:solidFill>
                <a:srgbClr val="FF0000"/>
              </a:solidFill>
            </a:endParaRPr>
          </a:p>
        </p:txBody>
      </p:sp>
      <p:sp>
        <p:nvSpPr>
          <p:cNvPr id="75779" name="Rectangle 3"/>
          <p:cNvSpPr>
            <a:spLocks noGrp="1"/>
          </p:cNvSpPr>
          <p:nvPr>
            <p:ph idx="1"/>
          </p:nvPr>
        </p:nvSpPr>
        <p:spPr>
          <a:xfrm>
            <a:off x="609600" y="1228725"/>
            <a:ext cx="7924800" cy="5334000"/>
          </a:xfrm>
          <a:ln>
            <a:solidFill>
              <a:schemeClr val="accent1">
                <a:alpha val="100000"/>
              </a:schemeClr>
            </a:solidFill>
            <a:miter lim="800000"/>
          </a:ln>
        </p:spPr>
        <p:txBody>
          <a:bodyPr vert="horz" wrap="square" lIns="91440" tIns="45720" rIns="91440" bIns="45720" anchor="t" anchorCtr="0"/>
          <a:p>
            <a:pPr eaLnBrk="1" hangingPunct="1">
              <a:lnSpc>
                <a:spcPct val="90000"/>
              </a:lnSpc>
            </a:pPr>
            <a:r>
              <a:rPr lang="zh-CN" altLang="en-US" dirty="0">
                <a:solidFill>
                  <a:srgbClr val="000099"/>
                </a:solidFill>
              </a:rPr>
              <a:t>表格内容</a:t>
            </a:r>
            <a:endParaRPr lang="zh-CN" altLang="en-US" dirty="0">
              <a:solidFill>
                <a:srgbClr val="000099"/>
              </a:solidFill>
            </a:endParaRPr>
          </a:p>
          <a:p>
            <a:pPr eaLnBrk="1" hangingPunct="1">
              <a:lnSpc>
                <a:spcPct val="90000"/>
              </a:lnSpc>
              <a:buNone/>
            </a:pPr>
            <a:r>
              <a:rPr lang="zh-CN" altLang="en-US" dirty="0"/>
              <a:t>      </a:t>
            </a:r>
            <a:r>
              <a:rPr lang="en-US" altLang="zh-CN" dirty="0">
                <a:solidFill>
                  <a:srgbClr val="A50021"/>
                </a:solidFill>
              </a:rPr>
              <a:t>(1)  </a:t>
            </a:r>
            <a:r>
              <a:rPr lang="zh-CN" altLang="en-US" dirty="0">
                <a:solidFill>
                  <a:srgbClr val="A50021"/>
                </a:solidFill>
              </a:rPr>
              <a:t>源程序的各类信息</a:t>
            </a:r>
            <a:endParaRPr lang="zh-CN" altLang="en-US" dirty="0">
              <a:solidFill>
                <a:srgbClr val="A50021"/>
              </a:solidFill>
            </a:endParaRPr>
          </a:p>
          <a:p>
            <a:pPr eaLnBrk="1" hangingPunct="1">
              <a:lnSpc>
                <a:spcPct val="90000"/>
              </a:lnSpc>
              <a:buNone/>
            </a:pPr>
            <a:r>
              <a:rPr lang="zh-CN" altLang="en-US" dirty="0">
                <a:solidFill>
                  <a:srgbClr val="A50021"/>
                </a:solidFill>
              </a:rPr>
              <a:t>      </a:t>
            </a:r>
            <a:r>
              <a:rPr lang="en-US" altLang="zh-CN" dirty="0">
                <a:solidFill>
                  <a:srgbClr val="A50021"/>
                </a:solidFill>
              </a:rPr>
              <a:t>(2)  </a:t>
            </a:r>
            <a:r>
              <a:rPr lang="zh-CN" altLang="en-US" dirty="0">
                <a:solidFill>
                  <a:srgbClr val="A50021"/>
                </a:solidFill>
              </a:rPr>
              <a:t>编译各阶段的进展情况</a:t>
            </a:r>
            <a:endParaRPr lang="zh-CN" altLang="en-US" dirty="0">
              <a:solidFill>
                <a:srgbClr val="A50021"/>
              </a:solidFill>
            </a:endParaRPr>
          </a:p>
          <a:p>
            <a:pPr eaLnBrk="1" hangingPunct="1">
              <a:lnSpc>
                <a:spcPct val="90000"/>
              </a:lnSpc>
            </a:pPr>
            <a:r>
              <a:rPr lang="zh-CN" altLang="en-US" dirty="0">
                <a:solidFill>
                  <a:srgbClr val="000099"/>
                </a:solidFill>
              </a:rPr>
              <a:t>符号 表</a:t>
            </a:r>
            <a:endParaRPr lang="zh-CN" altLang="en-US" dirty="0">
              <a:solidFill>
                <a:srgbClr val="000099"/>
              </a:solidFill>
            </a:endParaRPr>
          </a:p>
          <a:p>
            <a:pPr eaLnBrk="1" hangingPunct="1">
              <a:lnSpc>
                <a:spcPct val="90000"/>
              </a:lnSpc>
              <a:buNone/>
            </a:pPr>
            <a:r>
              <a:rPr lang="zh-CN" altLang="en-US" dirty="0"/>
              <a:t>       </a:t>
            </a:r>
            <a:r>
              <a:rPr lang="zh-CN" altLang="en-US" dirty="0">
                <a:solidFill>
                  <a:srgbClr val="A50021"/>
                </a:solidFill>
              </a:rPr>
              <a:t>登记源程序中出现的名字和属性</a:t>
            </a:r>
            <a:endParaRPr lang="zh-CN" altLang="en-US" dirty="0">
              <a:solidFill>
                <a:srgbClr val="A50021"/>
              </a:solidFill>
            </a:endParaRPr>
          </a:p>
          <a:p>
            <a:pPr eaLnBrk="1" hangingPunct="1">
              <a:lnSpc>
                <a:spcPct val="90000"/>
              </a:lnSpc>
            </a:pPr>
            <a:r>
              <a:rPr lang="zh-CN" altLang="en-US" dirty="0">
                <a:solidFill>
                  <a:srgbClr val="000099"/>
                </a:solidFill>
              </a:rPr>
              <a:t>表格与编译过程</a:t>
            </a:r>
            <a:endParaRPr lang="zh-CN" altLang="en-US" dirty="0">
              <a:solidFill>
                <a:srgbClr val="000099"/>
              </a:solidFill>
            </a:endParaRPr>
          </a:p>
          <a:p>
            <a:pPr eaLnBrk="1" hangingPunct="1">
              <a:lnSpc>
                <a:spcPct val="90000"/>
              </a:lnSpc>
              <a:buNone/>
            </a:pPr>
            <a:r>
              <a:rPr lang="zh-CN" altLang="en-US" dirty="0"/>
              <a:t>        </a:t>
            </a:r>
            <a:r>
              <a:rPr lang="zh-CN" altLang="en-US" dirty="0">
                <a:solidFill>
                  <a:srgbClr val="A50021"/>
                </a:solidFill>
              </a:rPr>
              <a:t>表格的构造登记、查找引用、更新散步在编译过程的各个阶段</a:t>
            </a:r>
            <a:endParaRPr lang="zh-CN" altLang="en-US" dirty="0">
              <a:solidFill>
                <a:srgbClr val="A50021"/>
              </a:solidFill>
            </a:endParaRPr>
          </a:p>
          <a:p>
            <a:pPr eaLnBrk="1" hangingPunct="1">
              <a:lnSpc>
                <a:spcPct val="90000"/>
              </a:lnSpc>
              <a:buNone/>
            </a:pPr>
            <a:r>
              <a:rPr lang="zh-CN" altLang="en-US" dirty="0">
                <a:solidFill>
                  <a:srgbClr val="A50021"/>
                </a:solidFill>
              </a:rPr>
              <a:t>         </a:t>
            </a:r>
            <a:r>
              <a:rPr lang="zh-CN" altLang="en-US" dirty="0">
                <a:solidFill>
                  <a:srgbClr val="000099"/>
                </a:solidFill>
              </a:rPr>
              <a:t>变量名－类型－地址－大小</a:t>
            </a:r>
            <a:endParaRPr lang="zh-CN" altLang="en-US" dirty="0">
              <a:solidFill>
                <a:srgbClr val="000099"/>
              </a:solidFill>
            </a:endParaRPr>
          </a:p>
          <a:p>
            <a:pPr eaLnBrk="1" hangingPunct="1">
              <a:lnSpc>
                <a:spcPct val="90000"/>
              </a:lnSpc>
              <a:buNone/>
            </a:pPr>
            <a:r>
              <a:rPr lang="zh-CN" altLang="en-US" dirty="0">
                <a:solidFill>
                  <a:srgbClr val="A50021"/>
                </a:solidFill>
              </a:rPr>
              <a:t>         </a:t>
            </a:r>
            <a:r>
              <a:rPr lang="en-US" altLang="zh-CN" dirty="0">
                <a:solidFill>
                  <a:srgbClr val="FF0000"/>
                </a:solidFill>
              </a:rPr>
              <a:t>(</a:t>
            </a:r>
            <a:r>
              <a:rPr lang="zh-CN" altLang="en-US" dirty="0">
                <a:solidFill>
                  <a:srgbClr val="FF0000"/>
                </a:solidFill>
              </a:rPr>
              <a:t>词法） </a:t>
            </a:r>
            <a:r>
              <a:rPr lang="en-US" altLang="zh-CN" dirty="0">
                <a:solidFill>
                  <a:srgbClr val="FF0000"/>
                </a:solidFill>
              </a:rPr>
              <a:t>(</a:t>
            </a:r>
            <a:r>
              <a:rPr lang="zh-CN" altLang="en-US" dirty="0">
                <a:solidFill>
                  <a:srgbClr val="FF0000"/>
                </a:solidFill>
              </a:rPr>
              <a:t>语义</a:t>
            </a:r>
            <a:r>
              <a:rPr lang="en-US" altLang="zh-CN" dirty="0">
                <a:solidFill>
                  <a:srgbClr val="FF0000"/>
                </a:solidFill>
              </a:rPr>
              <a:t>)  (</a:t>
            </a:r>
            <a:r>
              <a:rPr lang="zh-CN" altLang="en-US" dirty="0">
                <a:solidFill>
                  <a:srgbClr val="FF0000"/>
                </a:solidFill>
              </a:rPr>
              <a:t>生成</a:t>
            </a:r>
            <a:r>
              <a:rPr lang="en-US" altLang="zh-CN" dirty="0">
                <a:solidFill>
                  <a:srgbClr val="FF0000"/>
                </a:solidFill>
              </a:rPr>
              <a:t>)  (</a:t>
            </a:r>
            <a:r>
              <a:rPr lang="zh-CN" altLang="en-US" dirty="0">
                <a:solidFill>
                  <a:srgbClr val="FF0000"/>
                </a:solidFill>
              </a:rPr>
              <a:t>语义</a:t>
            </a:r>
            <a:r>
              <a:rPr lang="en-US" altLang="zh-CN" dirty="0">
                <a:solidFill>
                  <a:srgbClr val="FF0000"/>
                </a:solidFill>
              </a:rPr>
              <a:t>)</a:t>
            </a:r>
            <a:endParaRPr lang="en-US" altLang="zh-CN"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2"/>
          <p:cNvSpPr>
            <a:spLocks noGrp="1"/>
          </p:cNvSpPr>
          <p:nvPr>
            <p:ph type="title"/>
          </p:nvPr>
        </p:nvSpPr>
        <p:spPr>
          <a:xfrm>
            <a:off x="685800" y="381000"/>
            <a:ext cx="7772400" cy="533400"/>
          </a:xfrm>
        </p:spPr>
        <p:txBody>
          <a:bodyPr vert="horz" wrap="square" lIns="91440" tIns="45720" rIns="91440" bIns="45720" anchor="ctr" anchorCtr="0"/>
          <a:p>
            <a:r>
              <a:rPr lang="zh-CN" altLang="en-US" dirty="0"/>
              <a:t>符号表管理</a:t>
            </a:r>
            <a:r>
              <a:rPr lang="en-US" altLang="zh-CN" dirty="0"/>
              <a:t>(Symbol table)</a:t>
            </a:r>
            <a:endParaRPr lang="zh-CN" altLang="en-US" dirty="0"/>
          </a:p>
        </p:txBody>
      </p:sp>
      <p:sp>
        <p:nvSpPr>
          <p:cNvPr id="48131" name="Rectangle 3"/>
          <p:cNvSpPr>
            <a:spLocks noGrp="1" noChangeArrowheads="1"/>
          </p:cNvSpPr>
          <p:nvPr>
            <p:ph idx="1"/>
          </p:nvPr>
        </p:nvSpPr>
        <p:spPr>
          <a:xfrm>
            <a:off x="685800" y="1143000"/>
            <a:ext cx="7772400" cy="5381625"/>
          </a:xfrm>
          <a:ln>
            <a:solidFill>
              <a:schemeClr val="accent1">
                <a:lumMod val="60000"/>
                <a:lumOff val="40000"/>
              </a:schemeClr>
            </a:solidFill>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记录源程序中使用的名字</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收集每个名字的各种属性信息</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ea"/>
              </a:rPr>
              <a:t>类型、作用域、分配存储信息</a:t>
            </a:r>
            <a:endParaRPr kumimoji="1" lang="zh-CN" altLang="en-US" sz="2800" b="0" i="0" u="none" strike="noStrike" kern="0" cap="none" spc="0" normalizeH="0" baseline="0" noProof="0" dirty="0">
              <a:ln>
                <a:noFill/>
              </a:ln>
              <a:solidFill>
                <a:schemeClr val="tx1"/>
              </a:solidFill>
              <a:effectLst/>
              <a:uLnTx/>
              <a:uFillTx/>
              <a:latin typeface="+mn-lt"/>
              <a:ea typeface="+mn-ea"/>
              <a:cs typeface="+mn-ea"/>
            </a:endParaRPr>
          </a:p>
        </p:txBody>
      </p:sp>
      <p:graphicFrame>
        <p:nvGraphicFramePr>
          <p:cNvPr id="48185" name="Group 57"/>
          <p:cNvGraphicFramePr>
            <a:graphicFrameLocks noGrp="1"/>
          </p:cNvGraphicFramePr>
          <p:nvPr/>
        </p:nvGraphicFramePr>
        <p:xfrm>
          <a:off x="1219200" y="3048000"/>
          <a:ext cx="6400800" cy="2752726"/>
        </p:xfrm>
        <a:graphic>
          <a:graphicData uri="http://schemas.openxmlformats.org/drawingml/2006/table">
            <a:tbl>
              <a:tblPr/>
              <a:tblGrid>
                <a:gridCol w="1279525"/>
                <a:gridCol w="1281113"/>
                <a:gridCol w="1279525"/>
                <a:gridCol w="1281112"/>
                <a:gridCol w="1279525"/>
              </a:tblGrid>
              <a:tr h="558648">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名  字 </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种  类</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  型</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层  次</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偏移量</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64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过  程</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64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  量</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real</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64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  量</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real</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d+4</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3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变  量</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real</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d+8</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2"/>
          <p:cNvSpPr>
            <a:spLocks noGrp="1"/>
          </p:cNvSpPr>
          <p:nvPr>
            <p:ph type="title"/>
          </p:nvPr>
        </p:nvSpPr>
        <p:spPr/>
        <p:txBody>
          <a:bodyPr vert="horz" wrap="square" lIns="91440" tIns="45720" rIns="91440" bIns="45720" anchor="ctr" anchorCtr="0"/>
          <a:p>
            <a:pPr eaLnBrk="1" hangingPunct="1"/>
            <a:r>
              <a:rPr lang="en-US" altLang="zh-CN" dirty="0">
                <a:solidFill>
                  <a:srgbClr val="FF0000"/>
                </a:solidFill>
              </a:rPr>
              <a:t>1.3.3 </a:t>
            </a:r>
            <a:r>
              <a:rPr lang="zh-CN" altLang="en-US" dirty="0">
                <a:solidFill>
                  <a:srgbClr val="FF0000"/>
                </a:solidFill>
              </a:rPr>
              <a:t>出错处理</a:t>
            </a:r>
            <a:endParaRPr lang="zh-CN" altLang="en-US" dirty="0">
              <a:solidFill>
                <a:srgbClr val="FF0000"/>
              </a:solidFill>
            </a:endParaRPr>
          </a:p>
        </p:txBody>
      </p:sp>
      <p:sp>
        <p:nvSpPr>
          <p:cNvPr id="78851" name="Rectangle 3"/>
          <p:cNvSpPr>
            <a:spLocks noGrp="1"/>
          </p:cNvSpPr>
          <p:nvPr>
            <p:ph idx="1"/>
          </p:nvPr>
        </p:nvSpPr>
        <p:spPr>
          <a:xfrm>
            <a:off x="600075" y="1905000"/>
            <a:ext cx="8001000" cy="41910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任务</a:t>
            </a:r>
            <a:endParaRPr lang="zh-CN" altLang="en-US" dirty="0">
              <a:solidFill>
                <a:srgbClr val="000099"/>
              </a:solidFill>
            </a:endParaRPr>
          </a:p>
          <a:p>
            <a:pPr eaLnBrk="1" hangingPunct="1">
              <a:buNone/>
            </a:pPr>
            <a:r>
              <a:rPr lang="zh-CN" altLang="en-US" dirty="0"/>
              <a:t>   </a:t>
            </a:r>
            <a:r>
              <a:rPr lang="zh-CN" altLang="en-US" dirty="0">
                <a:solidFill>
                  <a:srgbClr val="A50021"/>
                </a:solidFill>
              </a:rPr>
              <a:t>发现并报告源程序的错误</a:t>
            </a:r>
            <a:endParaRPr lang="zh-CN" altLang="en-US" dirty="0">
              <a:solidFill>
                <a:srgbClr val="A50021"/>
              </a:solidFill>
            </a:endParaRPr>
          </a:p>
          <a:p>
            <a:pPr eaLnBrk="1" hangingPunct="1"/>
            <a:r>
              <a:rPr lang="zh-CN" altLang="en-US" dirty="0">
                <a:solidFill>
                  <a:srgbClr val="000099"/>
                </a:solidFill>
              </a:rPr>
              <a:t>错误分类</a:t>
            </a:r>
            <a:endParaRPr lang="zh-CN" altLang="en-US" dirty="0">
              <a:solidFill>
                <a:srgbClr val="000099"/>
              </a:solidFill>
            </a:endParaRPr>
          </a:p>
          <a:p>
            <a:pPr eaLnBrk="1" hangingPunct="1">
              <a:buNone/>
            </a:pPr>
            <a:r>
              <a:rPr lang="zh-CN" altLang="en-US" dirty="0">
                <a:solidFill>
                  <a:srgbClr val="A50021"/>
                </a:solidFill>
              </a:rPr>
              <a:t>   </a:t>
            </a:r>
            <a:r>
              <a:rPr lang="en-US" altLang="zh-CN" dirty="0">
                <a:solidFill>
                  <a:srgbClr val="A50021"/>
                </a:solidFill>
              </a:rPr>
              <a:t>(1)  </a:t>
            </a:r>
            <a:r>
              <a:rPr lang="zh-CN" altLang="en-US" dirty="0">
                <a:solidFill>
                  <a:srgbClr val="A50021"/>
                </a:solidFill>
              </a:rPr>
              <a:t>语法错误</a:t>
            </a:r>
            <a:r>
              <a:rPr lang="en-US" altLang="zh-CN" dirty="0">
                <a:solidFill>
                  <a:srgbClr val="A50021"/>
                </a:solidFill>
              </a:rPr>
              <a:t>: </a:t>
            </a:r>
            <a:r>
              <a:rPr lang="zh-CN" altLang="en-US" dirty="0">
                <a:solidFill>
                  <a:srgbClr val="A50021"/>
                </a:solidFill>
              </a:rPr>
              <a:t>词法与语法</a:t>
            </a:r>
            <a:endParaRPr lang="zh-CN" altLang="en-US" dirty="0">
              <a:solidFill>
                <a:srgbClr val="A50021"/>
              </a:solidFill>
            </a:endParaRPr>
          </a:p>
          <a:p>
            <a:pPr eaLnBrk="1" hangingPunct="1">
              <a:buNone/>
            </a:pPr>
            <a:r>
              <a:rPr lang="zh-CN" altLang="en-US" dirty="0">
                <a:solidFill>
                  <a:srgbClr val="A50021"/>
                </a:solidFill>
              </a:rPr>
              <a:t>   </a:t>
            </a:r>
            <a:r>
              <a:rPr lang="en-US" altLang="zh-CN" dirty="0">
                <a:solidFill>
                  <a:srgbClr val="A50021"/>
                </a:solidFill>
              </a:rPr>
              <a:t>(2)  </a:t>
            </a:r>
            <a:r>
              <a:rPr lang="zh-CN" altLang="en-US" dirty="0">
                <a:solidFill>
                  <a:srgbClr val="A50021"/>
                </a:solidFill>
              </a:rPr>
              <a:t>语义错误</a:t>
            </a:r>
            <a:r>
              <a:rPr lang="en-US" altLang="zh-CN" dirty="0">
                <a:solidFill>
                  <a:srgbClr val="A50021"/>
                </a:solidFill>
              </a:rPr>
              <a:t>: </a:t>
            </a:r>
            <a:r>
              <a:rPr lang="zh-CN" altLang="en-US" dirty="0">
                <a:solidFill>
                  <a:srgbClr val="A50021"/>
                </a:solidFill>
              </a:rPr>
              <a:t>说明、作用域、类型不一致</a:t>
            </a:r>
            <a:endParaRPr lang="zh-CN" altLang="en-US" dirty="0">
              <a:solidFill>
                <a:srgbClr val="A50021"/>
              </a:solidFill>
            </a:endParaRPr>
          </a:p>
          <a:p>
            <a:pPr eaLnBrk="1" hangingPunct="1">
              <a:buNone/>
            </a:pPr>
            <a:r>
              <a:rPr lang="zh-CN" altLang="en-US" dirty="0">
                <a:solidFill>
                  <a:srgbClr val="A50021"/>
                </a:solidFill>
              </a:rPr>
              <a:t>   </a:t>
            </a:r>
            <a:r>
              <a:rPr lang="en-US" altLang="zh-CN" dirty="0">
                <a:solidFill>
                  <a:srgbClr val="A50021"/>
                </a:solidFill>
              </a:rPr>
              <a:t>(3)  </a:t>
            </a:r>
            <a:r>
              <a:rPr lang="zh-CN" altLang="en-US" dirty="0">
                <a:solidFill>
                  <a:srgbClr val="A50021"/>
                </a:solidFill>
              </a:rPr>
              <a:t>警告与错误</a:t>
            </a:r>
            <a:endParaRPr lang="zh-CN" altLang="en-US" dirty="0">
              <a:solidFill>
                <a:srgbClr val="A50021"/>
              </a:solidFill>
            </a:endParaRPr>
          </a:p>
          <a:p>
            <a:pPr eaLnBrk="1" hangingPunct="1"/>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Rectangle 2"/>
          <p:cNvSpPr>
            <a:spLocks noGrp="1"/>
          </p:cNvSpPr>
          <p:nvPr>
            <p:ph type="title"/>
          </p:nvPr>
        </p:nvSpPr>
        <p:spPr>
          <a:xfrm>
            <a:off x="685800" y="152400"/>
            <a:ext cx="7772400" cy="838200"/>
          </a:xfrm>
        </p:spPr>
        <p:txBody>
          <a:bodyPr vert="horz" wrap="square" lIns="91440" tIns="45720" rIns="91440" bIns="45720" anchor="ctr" anchorCtr="0"/>
          <a:p>
            <a:pPr eaLnBrk="1" hangingPunct="1"/>
            <a:r>
              <a:rPr lang="en-US" altLang="zh-CN" dirty="0">
                <a:solidFill>
                  <a:srgbClr val="FF0000"/>
                </a:solidFill>
              </a:rPr>
              <a:t>1.3.4 </a:t>
            </a:r>
            <a:r>
              <a:rPr lang="zh-CN" altLang="en-US" dirty="0">
                <a:solidFill>
                  <a:srgbClr val="FF0000"/>
                </a:solidFill>
              </a:rPr>
              <a:t>遍 </a:t>
            </a:r>
            <a:r>
              <a:rPr lang="en-US" altLang="zh-CN" dirty="0">
                <a:solidFill>
                  <a:srgbClr val="FF0000"/>
                </a:solidFill>
              </a:rPr>
              <a:t>(Pass)</a:t>
            </a:r>
            <a:endParaRPr lang="en-US" altLang="zh-CN" dirty="0">
              <a:solidFill>
                <a:srgbClr val="FF0000"/>
              </a:solidFill>
            </a:endParaRPr>
          </a:p>
        </p:txBody>
      </p:sp>
      <p:sp>
        <p:nvSpPr>
          <p:cNvPr id="79875" name="Rectangle 3"/>
          <p:cNvSpPr>
            <a:spLocks noGrp="1"/>
          </p:cNvSpPr>
          <p:nvPr>
            <p:ph idx="1"/>
          </p:nvPr>
        </p:nvSpPr>
        <p:spPr>
          <a:xfrm>
            <a:off x="1038225" y="1371600"/>
            <a:ext cx="7086600" cy="42672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定义：</a:t>
            </a:r>
            <a:r>
              <a:rPr lang="zh-CN" altLang="en-US" dirty="0">
                <a:solidFill>
                  <a:srgbClr val="A50021"/>
                </a:solidFill>
              </a:rPr>
              <a:t>从头到尾的扫描</a:t>
            </a:r>
            <a:endParaRPr lang="zh-CN" altLang="en-US" dirty="0">
              <a:solidFill>
                <a:srgbClr val="A50021"/>
              </a:solidFill>
            </a:endParaRPr>
          </a:p>
          <a:p>
            <a:pPr eaLnBrk="1" hangingPunct="1"/>
            <a:r>
              <a:rPr lang="zh-CN" altLang="en-US" dirty="0">
                <a:solidFill>
                  <a:srgbClr val="000099"/>
                </a:solidFill>
              </a:rPr>
              <a:t>过程</a:t>
            </a:r>
            <a:r>
              <a:rPr lang="zh-CN" altLang="en-US" dirty="0">
                <a:solidFill>
                  <a:srgbClr val="A50021"/>
                </a:solidFill>
              </a:rPr>
              <a:t>：源（外存）－ 结果目标（遍）</a:t>
            </a:r>
            <a:endParaRPr lang="zh-CN" altLang="en-US" dirty="0">
              <a:solidFill>
                <a:srgbClr val="A50021"/>
              </a:solidFill>
            </a:endParaRPr>
          </a:p>
          <a:p>
            <a:pPr eaLnBrk="1" hangingPunct="1"/>
            <a:r>
              <a:rPr lang="zh-CN" altLang="en-US" dirty="0">
                <a:solidFill>
                  <a:srgbClr val="000099"/>
                </a:solidFill>
              </a:rPr>
              <a:t>遍的划分：</a:t>
            </a:r>
            <a:endParaRPr lang="zh-CN" altLang="en-US" dirty="0">
              <a:solidFill>
                <a:srgbClr val="000099"/>
              </a:solidFill>
            </a:endParaRPr>
          </a:p>
          <a:p>
            <a:pPr eaLnBrk="1" hangingPunct="1">
              <a:buNone/>
            </a:pPr>
            <a:r>
              <a:rPr lang="zh-CN" altLang="en-US" dirty="0">
                <a:solidFill>
                  <a:srgbClr val="A50021"/>
                </a:solidFill>
              </a:rPr>
              <a:t>   </a:t>
            </a:r>
            <a:r>
              <a:rPr lang="en-US" altLang="zh-CN" dirty="0">
                <a:solidFill>
                  <a:srgbClr val="A50021"/>
                </a:solidFill>
              </a:rPr>
              <a:t>(1) </a:t>
            </a:r>
            <a:r>
              <a:rPr lang="zh-CN" altLang="en-US" dirty="0">
                <a:solidFill>
                  <a:srgbClr val="A50021"/>
                </a:solidFill>
              </a:rPr>
              <a:t>单阶段划分</a:t>
            </a:r>
            <a:endParaRPr lang="zh-CN" altLang="en-US" dirty="0">
              <a:solidFill>
                <a:srgbClr val="A50021"/>
              </a:solidFill>
            </a:endParaRPr>
          </a:p>
          <a:p>
            <a:pPr eaLnBrk="1" hangingPunct="1">
              <a:buNone/>
            </a:pPr>
            <a:r>
              <a:rPr lang="zh-CN" altLang="en-US" dirty="0">
                <a:solidFill>
                  <a:srgbClr val="A50021"/>
                </a:solidFill>
              </a:rPr>
              <a:t>   </a:t>
            </a:r>
            <a:r>
              <a:rPr lang="en-US" altLang="zh-CN" dirty="0">
                <a:solidFill>
                  <a:srgbClr val="A50021"/>
                </a:solidFill>
              </a:rPr>
              <a:t>(2) </a:t>
            </a:r>
            <a:r>
              <a:rPr lang="zh-CN" altLang="en-US" dirty="0">
                <a:solidFill>
                  <a:srgbClr val="A50021"/>
                </a:solidFill>
              </a:rPr>
              <a:t>阶段组合</a:t>
            </a:r>
            <a:endParaRPr lang="zh-CN" altLang="en-US" dirty="0">
              <a:solidFill>
                <a:srgbClr val="A50021"/>
              </a:solidFill>
            </a:endParaRPr>
          </a:p>
          <a:p>
            <a:pPr eaLnBrk="1" hangingPunct="1"/>
            <a:r>
              <a:rPr lang="zh-CN" altLang="en-US" dirty="0">
                <a:solidFill>
                  <a:srgbClr val="000099"/>
                </a:solidFill>
              </a:rPr>
              <a:t>遍的影响：</a:t>
            </a:r>
            <a:endParaRPr lang="zh-CN" altLang="en-US" dirty="0">
              <a:solidFill>
                <a:srgbClr val="000099"/>
              </a:solidFill>
            </a:endParaRPr>
          </a:p>
          <a:p>
            <a:pPr eaLnBrk="1" hangingPunct="1">
              <a:buNone/>
            </a:pPr>
            <a:r>
              <a:rPr lang="zh-CN" altLang="en-US" dirty="0">
                <a:solidFill>
                  <a:srgbClr val="A50021"/>
                </a:solidFill>
              </a:rPr>
              <a:t>   遍数多：实现简单， 增加 </a:t>
            </a:r>
            <a:r>
              <a:rPr lang="en-US" altLang="zh-CN" dirty="0">
                <a:solidFill>
                  <a:srgbClr val="A50021"/>
                </a:solidFill>
              </a:rPr>
              <a:t>I/O </a:t>
            </a:r>
            <a:r>
              <a:rPr lang="zh-CN" altLang="en-US" dirty="0">
                <a:solidFill>
                  <a:srgbClr val="A50021"/>
                </a:solidFill>
              </a:rPr>
              <a:t>开销</a:t>
            </a:r>
            <a:endParaRPr lang="zh-CN" altLang="en-US" dirty="0">
              <a:solidFill>
                <a:srgbClr val="A5002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2"/>
          <p:cNvSpPr>
            <a:spLocks noGrp="1"/>
          </p:cNvSpPr>
          <p:nvPr>
            <p:ph type="title"/>
          </p:nvPr>
        </p:nvSpPr>
        <p:spPr>
          <a:xfrm>
            <a:off x="685800" y="152400"/>
            <a:ext cx="7772400" cy="838200"/>
          </a:xfrm>
        </p:spPr>
        <p:txBody>
          <a:bodyPr vert="horz" wrap="square" lIns="91440" tIns="45720" rIns="91440" bIns="45720" anchor="ctr" anchorCtr="0"/>
          <a:p>
            <a:pPr eaLnBrk="1" hangingPunct="1"/>
            <a:r>
              <a:rPr lang="en-US" altLang="zh-CN" dirty="0">
                <a:solidFill>
                  <a:srgbClr val="FF0000"/>
                </a:solidFill>
              </a:rPr>
              <a:t>1.3.4 </a:t>
            </a:r>
            <a:r>
              <a:rPr lang="zh-CN" altLang="en-US" dirty="0">
                <a:solidFill>
                  <a:srgbClr val="FF0000"/>
                </a:solidFill>
              </a:rPr>
              <a:t>遍 </a:t>
            </a:r>
            <a:r>
              <a:rPr lang="en-US" altLang="zh-CN" dirty="0">
                <a:solidFill>
                  <a:srgbClr val="FF0000"/>
                </a:solidFill>
              </a:rPr>
              <a:t>(Pass)</a:t>
            </a:r>
            <a:endParaRPr lang="en-US" altLang="zh-CN" dirty="0">
              <a:solidFill>
                <a:srgbClr val="FF0000"/>
              </a:solidFill>
            </a:endParaRPr>
          </a:p>
        </p:txBody>
      </p:sp>
      <p:sp>
        <p:nvSpPr>
          <p:cNvPr id="81923" name="Rectangle 3"/>
          <p:cNvSpPr>
            <a:spLocks noGrp="1"/>
          </p:cNvSpPr>
          <p:nvPr>
            <p:ph idx="1"/>
          </p:nvPr>
        </p:nvSpPr>
        <p:spPr>
          <a:xfrm>
            <a:off x="1038225" y="1371600"/>
            <a:ext cx="7086600" cy="4267200"/>
          </a:xfrm>
          <a:ln>
            <a:solidFill>
              <a:schemeClr val="accent1">
                <a:alpha val="100000"/>
              </a:schemeClr>
            </a:solidFill>
            <a:miter lim="800000"/>
          </a:ln>
        </p:spPr>
        <p:txBody>
          <a:bodyPr vert="horz" wrap="square" lIns="91440" tIns="45720" rIns="91440" bIns="45720" anchor="t" anchorCtr="0"/>
          <a:p>
            <a:pPr eaLnBrk="1" hangingPunct="1"/>
            <a:r>
              <a:rPr lang="zh-CN" altLang="en-US" dirty="0"/>
              <a:t>例如，将词法分析，语法分析，语义分析作为一遍，那么语法分析作为核心位置，需要词法分析的时候，就调用词法分析器，得到结果马上进行语法分析，然后再读入下一句进行词法分析，。。以此反复，各阶段的工作是穿插进行的。。。</a:t>
            </a:r>
            <a:endParaRPr lang="zh-CN" altLang="en-US" dirty="0">
              <a:solidFill>
                <a:srgbClr val="A5002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2"/>
          <p:cNvSpPr>
            <a:spLocks noGrp="1"/>
          </p:cNvSpPr>
          <p:nvPr>
            <p:ph type="title"/>
          </p:nvPr>
        </p:nvSpPr>
        <p:spPr>
          <a:xfrm>
            <a:off x="685800" y="609600"/>
            <a:ext cx="7772400" cy="838200"/>
          </a:xfrm>
        </p:spPr>
        <p:txBody>
          <a:bodyPr vert="horz" wrap="square" lIns="91440" tIns="45720" rIns="91440" bIns="45720" anchor="ctr" anchorCtr="0"/>
          <a:p>
            <a:pPr eaLnBrk="1" hangingPunct="1"/>
            <a:r>
              <a:rPr lang="en-US" altLang="zh-CN" dirty="0">
                <a:solidFill>
                  <a:srgbClr val="FF0000"/>
                </a:solidFill>
              </a:rPr>
              <a:t>1.3.5  </a:t>
            </a:r>
            <a:r>
              <a:rPr lang="zh-CN" altLang="en-US" dirty="0">
                <a:solidFill>
                  <a:srgbClr val="FF0000"/>
                </a:solidFill>
              </a:rPr>
              <a:t>编译的前端和后端</a:t>
            </a:r>
            <a:endParaRPr lang="zh-CN" altLang="en-US" dirty="0">
              <a:solidFill>
                <a:srgbClr val="FF0000"/>
              </a:solidFill>
            </a:endParaRPr>
          </a:p>
        </p:txBody>
      </p:sp>
      <p:sp>
        <p:nvSpPr>
          <p:cNvPr id="83971" name="Rectangle 3"/>
          <p:cNvSpPr>
            <a:spLocks noGrp="1"/>
          </p:cNvSpPr>
          <p:nvPr>
            <p:ph idx="1"/>
          </p:nvPr>
        </p:nvSpPr>
        <p:spPr>
          <a:xfrm>
            <a:off x="685800" y="1600200"/>
            <a:ext cx="7772400" cy="44958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前端</a:t>
            </a:r>
            <a:endParaRPr lang="zh-CN" altLang="en-US" dirty="0">
              <a:solidFill>
                <a:srgbClr val="000099"/>
              </a:solidFill>
            </a:endParaRPr>
          </a:p>
          <a:p>
            <a:pPr eaLnBrk="1" hangingPunct="1">
              <a:buNone/>
            </a:pPr>
            <a:r>
              <a:rPr lang="zh-CN" altLang="en-US" dirty="0">
                <a:solidFill>
                  <a:srgbClr val="A50021"/>
                </a:solidFill>
              </a:rPr>
              <a:t>    源语言相关、目标机无关</a:t>
            </a:r>
            <a:endParaRPr lang="zh-CN" altLang="en-US" dirty="0">
              <a:solidFill>
                <a:srgbClr val="A50021"/>
              </a:solidFill>
            </a:endParaRPr>
          </a:p>
          <a:p>
            <a:pPr eaLnBrk="1" hangingPunct="1"/>
            <a:r>
              <a:rPr lang="zh-CN" altLang="en-US" dirty="0">
                <a:solidFill>
                  <a:srgbClr val="000099"/>
                </a:solidFill>
              </a:rPr>
              <a:t>后端</a:t>
            </a:r>
            <a:endParaRPr lang="zh-CN" altLang="en-US" dirty="0">
              <a:solidFill>
                <a:srgbClr val="000099"/>
              </a:solidFill>
            </a:endParaRPr>
          </a:p>
          <a:p>
            <a:pPr eaLnBrk="1" hangingPunct="1">
              <a:buNone/>
            </a:pPr>
            <a:r>
              <a:rPr lang="zh-CN" altLang="en-US" dirty="0">
                <a:solidFill>
                  <a:srgbClr val="A50021"/>
                </a:solidFill>
              </a:rPr>
              <a:t>    源语言无关、目标机相关</a:t>
            </a:r>
            <a:endParaRPr lang="zh-CN" altLang="en-US" dirty="0">
              <a:solidFill>
                <a:srgbClr val="A50021"/>
              </a:solidFill>
            </a:endParaRPr>
          </a:p>
          <a:p>
            <a:pPr eaLnBrk="1" hangingPunct="1"/>
            <a:r>
              <a:rPr lang="zh-CN" altLang="en-US" dirty="0">
                <a:solidFill>
                  <a:srgbClr val="000099"/>
                </a:solidFill>
              </a:rPr>
              <a:t>中间语言</a:t>
            </a:r>
            <a:endParaRPr lang="zh-CN" altLang="en-US" dirty="0">
              <a:solidFill>
                <a:srgbClr val="000099"/>
              </a:solidFill>
            </a:endParaRPr>
          </a:p>
          <a:p>
            <a:pPr eaLnBrk="1" hangingPunct="1">
              <a:buNone/>
            </a:pPr>
            <a:r>
              <a:rPr lang="zh-CN" altLang="en-US" dirty="0">
                <a:solidFill>
                  <a:srgbClr val="A50021"/>
                </a:solidFill>
              </a:rPr>
              <a:t>    </a:t>
            </a:r>
            <a:r>
              <a:rPr lang="en-US" altLang="zh-CN" dirty="0">
                <a:solidFill>
                  <a:srgbClr val="A50021"/>
                </a:solidFill>
              </a:rPr>
              <a:t>ADA </a:t>
            </a:r>
            <a:r>
              <a:rPr lang="zh-CN" altLang="en-US" dirty="0">
                <a:solidFill>
                  <a:srgbClr val="A50021"/>
                </a:solidFill>
              </a:rPr>
              <a:t>：树型结构</a:t>
            </a:r>
            <a:r>
              <a:rPr lang="en-US" altLang="zh-CN" dirty="0">
                <a:solidFill>
                  <a:srgbClr val="A50021"/>
                </a:solidFill>
              </a:rPr>
              <a:t>Diana</a:t>
            </a:r>
            <a:endParaRPr lang="en-US" altLang="zh-CN" dirty="0">
              <a:solidFill>
                <a:srgbClr val="A50021"/>
              </a:solidFill>
            </a:endParaRPr>
          </a:p>
          <a:p>
            <a:pPr eaLnBrk="1" hangingPunct="1">
              <a:buNone/>
            </a:pPr>
            <a:r>
              <a:rPr lang="en-US" altLang="zh-CN" dirty="0">
                <a:solidFill>
                  <a:srgbClr val="A50021"/>
                </a:solidFill>
              </a:rPr>
              <a:t>    Java   </a:t>
            </a:r>
            <a:r>
              <a:rPr lang="zh-CN" altLang="en-US" dirty="0">
                <a:solidFill>
                  <a:srgbClr val="A50021"/>
                </a:solidFill>
              </a:rPr>
              <a:t>：虚拟机代码 </a:t>
            </a:r>
            <a:r>
              <a:rPr lang="en-US" altLang="zh-CN" dirty="0">
                <a:solidFill>
                  <a:srgbClr val="A50021"/>
                </a:solidFill>
              </a:rPr>
              <a:t>Bytecode</a:t>
            </a:r>
            <a:endParaRPr lang="en-US" altLang="zh-CN" dirty="0">
              <a:solidFill>
                <a:srgbClr val="A5002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Rectangle 2"/>
          <p:cNvSpPr>
            <a:spLocks noGrp="1"/>
          </p:cNvSpPr>
          <p:nvPr>
            <p:ph type="title"/>
          </p:nvPr>
        </p:nvSpPr>
        <p:spPr>
          <a:xfrm>
            <a:off x="685800" y="228600"/>
            <a:ext cx="7772400" cy="762000"/>
          </a:xfrm>
        </p:spPr>
        <p:txBody>
          <a:bodyPr vert="horz" wrap="square" lIns="91440" tIns="45720" rIns="91440" bIns="45720" anchor="ctr" anchorCtr="0"/>
          <a:p>
            <a:pPr eaLnBrk="1" hangingPunct="1"/>
            <a:r>
              <a:rPr lang="en-US" altLang="zh-CN" dirty="0">
                <a:solidFill>
                  <a:srgbClr val="FF0000"/>
                </a:solidFill>
              </a:rPr>
              <a:t>1.4 </a:t>
            </a:r>
            <a:r>
              <a:rPr lang="zh-CN" altLang="en-US" dirty="0">
                <a:solidFill>
                  <a:srgbClr val="FF0000"/>
                </a:solidFill>
              </a:rPr>
              <a:t>编译程序与程序设计环境</a:t>
            </a:r>
            <a:endParaRPr lang="zh-CN" altLang="en-US" dirty="0">
              <a:solidFill>
                <a:srgbClr val="FF0000"/>
              </a:solidFill>
            </a:endParaRPr>
          </a:p>
        </p:txBody>
      </p:sp>
      <p:sp>
        <p:nvSpPr>
          <p:cNvPr id="84995" name="Rectangle 3"/>
          <p:cNvSpPr>
            <a:spLocks noGrp="1"/>
          </p:cNvSpPr>
          <p:nvPr>
            <p:ph idx="1"/>
          </p:nvPr>
        </p:nvSpPr>
        <p:spPr>
          <a:xfrm>
            <a:off x="471488" y="990600"/>
            <a:ext cx="8262937" cy="5486400"/>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相关工具</a:t>
            </a:r>
            <a:endParaRPr lang="zh-CN" altLang="en-US" dirty="0">
              <a:solidFill>
                <a:srgbClr val="000099"/>
              </a:solidFill>
            </a:endParaRPr>
          </a:p>
          <a:p>
            <a:pPr eaLnBrk="1" hangingPunct="1">
              <a:buNone/>
            </a:pPr>
            <a:r>
              <a:rPr lang="zh-CN" altLang="en-US" dirty="0">
                <a:solidFill>
                  <a:srgbClr val="A50021"/>
                </a:solidFill>
              </a:rPr>
              <a:t>    编辑程序  </a:t>
            </a:r>
            <a:r>
              <a:rPr lang="en-US" altLang="zh-CN" dirty="0">
                <a:solidFill>
                  <a:srgbClr val="A50021"/>
                </a:solidFill>
              </a:rPr>
              <a:t>Editor</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连接程序  </a:t>
            </a:r>
            <a:r>
              <a:rPr lang="en-US" altLang="zh-CN" dirty="0">
                <a:solidFill>
                  <a:srgbClr val="A50021"/>
                </a:solidFill>
              </a:rPr>
              <a:t>Linker</a:t>
            </a:r>
            <a:endParaRPr lang="en-US" altLang="zh-CN" dirty="0">
              <a:solidFill>
                <a:srgbClr val="A50021"/>
              </a:solidFill>
            </a:endParaRPr>
          </a:p>
          <a:p>
            <a:pPr eaLnBrk="1" hangingPunct="1">
              <a:buNone/>
            </a:pPr>
            <a:r>
              <a:rPr lang="en-US" altLang="zh-CN" dirty="0">
                <a:solidFill>
                  <a:srgbClr val="A50021"/>
                </a:solidFill>
              </a:rPr>
              <a:t>    </a:t>
            </a:r>
            <a:r>
              <a:rPr lang="zh-CN" altLang="en-US" dirty="0">
                <a:solidFill>
                  <a:srgbClr val="A50021"/>
                </a:solidFill>
              </a:rPr>
              <a:t>调试工具  </a:t>
            </a:r>
            <a:r>
              <a:rPr lang="en-US" altLang="zh-CN" dirty="0">
                <a:solidFill>
                  <a:srgbClr val="A50021"/>
                </a:solidFill>
              </a:rPr>
              <a:t>Debugger</a:t>
            </a:r>
            <a:endParaRPr lang="en-US" altLang="zh-CN" dirty="0">
              <a:solidFill>
                <a:srgbClr val="A50021"/>
              </a:solidFill>
            </a:endParaRPr>
          </a:p>
          <a:p>
            <a:pPr eaLnBrk="1" hangingPunct="1"/>
            <a:r>
              <a:rPr lang="zh-CN" altLang="en-US" dirty="0">
                <a:solidFill>
                  <a:srgbClr val="000099"/>
                </a:solidFill>
              </a:rPr>
              <a:t>独立到集成的趋势</a:t>
            </a:r>
            <a:endParaRPr lang="zh-CN" altLang="en-US" dirty="0">
              <a:solidFill>
                <a:srgbClr val="000099"/>
              </a:solidFill>
            </a:endParaRPr>
          </a:p>
          <a:p>
            <a:pPr eaLnBrk="1" hangingPunct="1"/>
            <a:r>
              <a:rPr lang="zh-CN" altLang="en-US" dirty="0">
                <a:solidFill>
                  <a:srgbClr val="000099"/>
                </a:solidFill>
              </a:rPr>
              <a:t>集成化的程序设计环境</a:t>
            </a:r>
            <a:r>
              <a:rPr lang="en-US" altLang="zh-CN" dirty="0">
                <a:solidFill>
                  <a:srgbClr val="000099"/>
                </a:solidFill>
              </a:rPr>
              <a:t>Ada APSE</a:t>
            </a:r>
            <a:endParaRPr lang="en-US" altLang="zh-CN" dirty="0">
              <a:solidFill>
                <a:srgbClr val="000099"/>
              </a:solidFill>
            </a:endParaRPr>
          </a:p>
          <a:p>
            <a:pPr eaLnBrk="1" hangingPunct="1">
              <a:buNone/>
            </a:pPr>
            <a:r>
              <a:rPr lang="en-US" altLang="zh-CN" dirty="0">
                <a:solidFill>
                  <a:srgbClr val="A50021"/>
                </a:solidFill>
              </a:rPr>
              <a:t>    </a:t>
            </a:r>
            <a:r>
              <a:rPr lang="zh-CN" altLang="en-US" dirty="0">
                <a:solidFill>
                  <a:srgbClr val="FF0000"/>
                </a:solidFill>
              </a:rPr>
              <a:t>核心</a:t>
            </a:r>
            <a:r>
              <a:rPr lang="en-US" altLang="zh-CN" dirty="0">
                <a:solidFill>
                  <a:srgbClr val="FF0000"/>
                </a:solidFill>
              </a:rPr>
              <a:t>APSE :</a:t>
            </a:r>
            <a:r>
              <a:rPr lang="en-US" altLang="zh-CN" dirty="0">
                <a:solidFill>
                  <a:srgbClr val="A50021"/>
                </a:solidFill>
              </a:rPr>
              <a:t> </a:t>
            </a:r>
            <a:r>
              <a:rPr lang="zh-CN" altLang="en-US" dirty="0">
                <a:solidFill>
                  <a:srgbClr val="A50021"/>
                </a:solidFill>
              </a:rPr>
              <a:t>环境数据库、通信与运行支持</a:t>
            </a:r>
            <a:endParaRPr lang="zh-CN" altLang="en-US" dirty="0">
              <a:solidFill>
                <a:srgbClr val="A50021"/>
              </a:solidFill>
            </a:endParaRPr>
          </a:p>
          <a:p>
            <a:pPr eaLnBrk="1" hangingPunct="1">
              <a:buNone/>
            </a:pPr>
            <a:r>
              <a:rPr lang="zh-CN" altLang="en-US" dirty="0">
                <a:solidFill>
                  <a:srgbClr val="A50021"/>
                </a:solidFill>
              </a:rPr>
              <a:t>    </a:t>
            </a:r>
            <a:r>
              <a:rPr lang="zh-CN" altLang="en-US" dirty="0">
                <a:solidFill>
                  <a:srgbClr val="FF0000"/>
                </a:solidFill>
              </a:rPr>
              <a:t>最小</a:t>
            </a:r>
            <a:r>
              <a:rPr lang="en-US" altLang="zh-CN" dirty="0">
                <a:solidFill>
                  <a:srgbClr val="FF0000"/>
                </a:solidFill>
              </a:rPr>
              <a:t>APSE :</a:t>
            </a:r>
            <a:r>
              <a:rPr lang="en-US" altLang="zh-CN" dirty="0">
                <a:solidFill>
                  <a:srgbClr val="A50021"/>
                </a:solidFill>
              </a:rPr>
              <a:t> </a:t>
            </a:r>
            <a:r>
              <a:rPr lang="zh-CN" altLang="en-US" dirty="0">
                <a:solidFill>
                  <a:srgbClr val="A50021"/>
                </a:solidFill>
              </a:rPr>
              <a:t>编辑、编译、连接、调试、命令解释、配置管理、美化打印、静动态分析</a:t>
            </a:r>
            <a:endParaRPr lang="zh-CN" altLang="en-US" dirty="0">
              <a:solidFill>
                <a:srgbClr val="A50021"/>
              </a:solidFill>
            </a:endParaRPr>
          </a:p>
        </p:txBody>
      </p:sp>
      <p:sp>
        <p:nvSpPr>
          <p:cNvPr id="2" name="矩形 1"/>
          <p:cNvSpPr/>
          <p:nvPr/>
        </p:nvSpPr>
        <p:spPr>
          <a:xfrm rot="19969661">
            <a:off x="6227763" y="1989138"/>
            <a:ext cx="1123950" cy="461963"/>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accent6"/>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Eclipse</a:t>
            </a:r>
            <a:endParaRPr kumimoji="1" lang="zh-CN" altLang="en-US" sz="2400" b="1" i="0" u="none" strike="noStrike" kern="1200" cap="none" spc="0" normalizeH="0" baseline="0" noProof="0" dirty="0">
              <a:ln>
                <a:noFill/>
              </a:ln>
              <a:solidFill>
                <a:schemeClr val="accent6"/>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3" name="文本框 2"/>
          <p:cNvSpPr txBox="1"/>
          <p:nvPr/>
        </p:nvSpPr>
        <p:spPr>
          <a:xfrm>
            <a:off x="5435600" y="3068955"/>
            <a:ext cx="2904490" cy="460375"/>
          </a:xfrm>
          <a:prstGeom prst="rect">
            <a:avLst/>
          </a:prstGeom>
          <a:noFill/>
        </p:spPr>
        <p:txBody>
          <a:bodyPr wrap="square" rtlCol="0" anchor="t">
            <a:spAutoFit/>
          </a:bodyPr>
          <a:p>
            <a:pPr lvl="0"/>
            <a:r>
              <a:rPr lang="zh-CN" altLang="en-US" dirty="0">
                <a:solidFill>
                  <a:srgbClr val="FF0000"/>
                </a:solidFill>
                <a:sym typeface="+mn-ea"/>
              </a:rPr>
              <a:t>智能化开发环境</a:t>
            </a:r>
            <a:endParaRPr lang="zh-CN" altLang="en-US" dirty="0">
              <a:solidFill>
                <a:srgbClr val="FF0000"/>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Rectangle 2"/>
          <p:cNvSpPr>
            <a:spLocks noGrp="1"/>
          </p:cNvSpPr>
          <p:nvPr>
            <p:ph type="title"/>
          </p:nvPr>
        </p:nvSpPr>
        <p:spPr>
          <a:xfrm>
            <a:off x="685800" y="228600"/>
            <a:ext cx="7772400" cy="838200"/>
          </a:xfrm>
        </p:spPr>
        <p:txBody>
          <a:bodyPr vert="horz" wrap="square" lIns="91440" tIns="45720" rIns="91440" bIns="45720" anchor="ctr" anchorCtr="0"/>
          <a:p>
            <a:pPr eaLnBrk="1" hangingPunct="1"/>
            <a:r>
              <a:rPr lang="en-US" altLang="zh-CN" dirty="0">
                <a:solidFill>
                  <a:srgbClr val="FF0000"/>
                </a:solidFill>
              </a:rPr>
              <a:t>1.5 </a:t>
            </a:r>
            <a:r>
              <a:rPr lang="zh-CN" altLang="en-US" dirty="0">
                <a:solidFill>
                  <a:srgbClr val="FF0000"/>
                </a:solidFill>
              </a:rPr>
              <a:t>编译程序的生成</a:t>
            </a:r>
            <a:endParaRPr lang="zh-CN" altLang="en-US" dirty="0">
              <a:solidFill>
                <a:srgbClr val="FF0000"/>
              </a:solidFill>
            </a:endParaRPr>
          </a:p>
        </p:txBody>
      </p:sp>
      <p:sp>
        <p:nvSpPr>
          <p:cNvPr id="87043" name="Rectangle 3"/>
          <p:cNvSpPr>
            <a:spLocks noGrp="1"/>
          </p:cNvSpPr>
          <p:nvPr>
            <p:ph idx="1"/>
          </p:nvPr>
        </p:nvSpPr>
        <p:spPr>
          <a:xfrm>
            <a:off x="685800" y="1219200"/>
            <a:ext cx="3200400" cy="2057400"/>
          </a:xfrm>
          <a:ln>
            <a:solidFill>
              <a:schemeClr val="accent1">
                <a:alpha val="100000"/>
              </a:schemeClr>
            </a:solidFill>
            <a:miter lim="800000"/>
          </a:ln>
        </p:spPr>
        <p:txBody>
          <a:bodyPr vert="horz" wrap="square" lIns="91440" tIns="45720" rIns="91440" bIns="45720" anchor="t" anchorCtr="0"/>
          <a:p>
            <a:pPr eaLnBrk="1" hangingPunct="1">
              <a:buNone/>
            </a:pPr>
            <a:r>
              <a:rPr lang="en-US" altLang="zh-CN" dirty="0">
                <a:solidFill>
                  <a:srgbClr val="000099"/>
                </a:solidFill>
              </a:rPr>
              <a:t>S   </a:t>
            </a:r>
            <a:r>
              <a:rPr lang="zh-CN" altLang="en-US" dirty="0">
                <a:solidFill>
                  <a:srgbClr val="A50021"/>
                </a:solidFill>
              </a:rPr>
              <a:t>源语言</a:t>
            </a:r>
            <a:endParaRPr lang="zh-CN" altLang="en-US" dirty="0">
              <a:solidFill>
                <a:srgbClr val="A50021"/>
              </a:solidFill>
            </a:endParaRPr>
          </a:p>
          <a:p>
            <a:pPr eaLnBrk="1" hangingPunct="1">
              <a:buNone/>
            </a:pPr>
            <a:r>
              <a:rPr lang="en-US" altLang="zh-CN" dirty="0">
                <a:solidFill>
                  <a:srgbClr val="000099"/>
                </a:solidFill>
              </a:rPr>
              <a:t>T   </a:t>
            </a:r>
            <a:r>
              <a:rPr lang="zh-CN" altLang="en-US" dirty="0">
                <a:solidFill>
                  <a:srgbClr val="A50021"/>
                </a:solidFill>
              </a:rPr>
              <a:t>目标语言</a:t>
            </a:r>
            <a:r>
              <a:rPr lang="zh-CN" altLang="en-US" dirty="0">
                <a:solidFill>
                  <a:srgbClr val="000099"/>
                </a:solidFill>
              </a:rPr>
              <a:t>   </a:t>
            </a:r>
            <a:endParaRPr lang="zh-CN" altLang="en-US" dirty="0">
              <a:solidFill>
                <a:srgbClr val="000099"/>
              </a:solidFill>
            </a:endParaRPr>
          </a:p>
          <a:p>
            <a:pPr eaLnBrk="1" hangingPunct="1">
              <a:buNone/>
            </a:pPr>
            <a:r>
              <a:rPr lang="en-US" altLang="zh-CN" dirty="0">
                <a:solidFill>
                  <a:srgbClr val="000099"/>
                </a:solidFill>
              </a:rPr>
              <a:t>I    </a:t>
            </a:r>
            <a:r>
              <a:rPr lang="zh-CN" altLang="en-US" dirty="0">
                <a:solidFill>
                  <a:srgbClr val="A50021"/>
                </a:solidFill>
              </a:rPr>
              <a:t>编译程序 </a:t>
            </a:r>
            <a:r>
              <a:rPr lang="zh-CN" altLang="en-US" dirty="0">
                <a:solidFill>
                  <a:srgbClr val="000099"/>
                </a:solidFill>
              </a:rPr>
              <a:t>  </a:t>
            </a:r>
            <a:endParaRPr lang="zh-CN" altLang="en-US" dirty="0">
              <a:solidFill>
                <a:srgbClr val="000099"/>
              </a:solidFill>
            </a:endParaRPr>
          </a:p>
        </p:txBody>
      </p:sp>
      <p:sp>
        <p:nvSpPr>
          <p:cNvPr id="87044" name="Rectangle 4"/>
          <p:cNvSpPr/>
          <p:nvPr/>
        </p:nvSpPr>
        <p:spPr>
          <a:xfrm>
            <a:off x="685800" y="3581400"/>
            <a:ext cx="3200400" cy="3048000"/>
          </a:xfrm>
          <a:prstGeom prst="rect">
            <a:avLst/>
          </a:prstGeom>
          <a:noFill/>
          <a:ln w="9525" cap="flat" cmpd="sng">
            <a:solidFill>
              <a:schemeClr val="accent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buNone/>
            </a:pPr>
            <a:r>
              <a:rPr lang="zh-CN" altLang="en-US" dirty="0">
                <a:solidFill>
                  <a:srgbClr val="000099"/>
                </a:solidFill>
              </a:rPr>
              <a:t>（</a:t>
            </a:r>
            <a:r>
              <a:rPr lang="en-US" altLang="zh-CN" dirty="0">
                <a:solidFill>
                  <a:srgbClr val="000099"/>
                </a:solidFill>
              </a:rPr>
              <a:t>1</a:t>
            </a:r>
            <a:r>
              <a:rPr lang="zh-CN" altLang="en-US" dirty="0">
                <a:solidFill>
                  <a:srgbClr val="000099"/>
                </a:solidFill>
              </a:rPr>
              <a:t>）直接</a:t>
            </a:r>
            <a:endParaRPr lang="zh-CN" altLang="en-US" dirty="0">
              <a:solidFill>
                <a:srgbClr val="000099"/>
              </a:solidFill>
            </a:endParaRPr>
          </a:p>
          <a:p>
            <a:pPr marL="342900" lvl="0" indent="-342900" eaLnBrk="1" hangingPunct="1">
              <a:buNone/>
            </a:pPr>
            <a:r>
              <a:rPr lang="zh-CN" altLang="en-US" dirty="0">
                <a:solidFill>
                  <a:srgbClr val="000099"/>
                </a:solidFill>
              </a:rPr>
              <a:t>（</a:t>
            </a:r>
            <a:r>
              <a:rPr lang="en-US" altLang="zh-CN" dirty="0">
                <a:solidFill>
                  <a:srgbClr val="000099"/>
                </a:solidFill>
              </a:rPr>
              <a:t>2</a:t>
            </a:r>
            <a:r>
              <a:rPr lang="zh-CN" altLang="en-US" dirty="0">
                <a:solidFill>
                  <a:srgbClr val="000099"/>
                </a:solidFill>
              </a:rPr>
              <a:t>）间接</a:t>
            </a:r>
            <a:endParaRPr lang="zh-CN" altLang="en-US" dirty="0">
              <a:solidFill>
                <a:srgbClr val="000099"/>
              </a:solidFill>
            </a:endParaRPr>
          </a:p>
          <a:p>
            <a:pPr marL="342900" lvl="0" indent="-342900" eaLnBrk="1" hangingPunct="1">
              <a:buNone/>
            </a:pPr>
            <a:r>
              <a:rPr lang="zh-CN" altLang="en-US" dirty="0">
                <a:solidFill>
                  <a:srgbClr val="000099"/>
                </a:solidFill>
              </a:rPr>
              <a:t>（</a:t>
            </a:r>
            <a:r>
              <a:rPr lang="en-US" altLang="zh-CN" dirty="0">
                <a:solidFill>
                  <a:srgbClr val="000099"/>
                </a:solidFill>
              </a:rPr>
              <a:t>3</a:t>
            </a:r>
            <a:r>
              <a:rPr lang="zh-CN" altLang="en-US" dirty="0">
                <a:solidFill>
                  <a:srgbClr val="000099"/>
                </a:solidFill>
              </a:rPr>
              <a:t>）移植</a:t>
            </a:r>
            <a:endParaRPr lang="zh-CN" altLang="en-US" dirty="0">
              <a:solidFill>
                <a:srgbClr val="000099"/>
              </a:solidFill>
            </a:endParaRPr>
          </a:p>
          <a:p>
            <a:pPr marL="342900" lvl="0" indent="-342900" eaLnBrk="1" hangingPunct="1">
              <a:buNone/>
            </a:pPr>
            <a:r>
              <a:rPr lang="zh-CN" altLang="en-US" dirty="0">
                <a:solidFill>
                  <a:srgbClr val="000099"/>
                </a:solidFill>
              </a:rPr>
              <a:t>（</a:t>
            </a:r>
            <a:r>
              <a:rPr lang="en-US" altLang="zh-CN" dirty="0">
                <a:solidFill>
                  <a:srgbClr val="000099"/>
                </a:solidFill>
              </a:rPr>
              <a:t>4</a:t>
            </a:r>
            <a:r>
              <a:rPr lang="zh-CN" altLang="en-US" dirty="0">
                <a:solidFill>
                  <a:srgbClr val="000099"/>
                </a:solidFill>
              </a:rPr>
              <a:t>）自编译 </a:t>
            </a:r>
            <a:endParaRPr lang="zh-CN" altLang="en-US" dirty="0">
              <a:solidFill>
                <a:srgbClr val="000099"/>
              </a:solidFill>
            </a:endParaRPr>
          </a:p>
          <a:p>
            <a:pPr marL="342900" lvl="0" indent="-342900" eaLnBrk="1" hangingPunct="1">
              <a:buNone/>
            </a:pPr>
            <a:r>
              <a:rPr lang="zh-CN" altLang="en-US" dirty="0">
                <a:solidFill>
                  <a:srgbClr val="000099"/>
                </a:solidFill>
              </a:rPr>
              <a:t>（</a:t>
            </a:r>
            <a:r>
              <a:rPr lang="en-US" altLang="zh-CN" dirty="0">
                <a:solidFill>
                  <a:srgbClr val="000099"/>
                </a:solidFill>
              </a:rPr>
              <a:t>5</a:t>
            </a:r>
            <a:r>
              <a:rPr lang="zh-CN" altLang="en-US" dirty="0">
                <a:solidFill>
                  <a:srgbClr val="000099"/>
                </a:solidFill>
              </a:rPr>
              <a:t>）自动生成         </a:t>
            </a:r>
            <a:endParaRPr lang="zh-CN" altLang="en-US" dirty="0">
              <a:solidFill>
                <a:srgbClr val="000099"/>
              </a:solidFill>
            </a:endParaRPr>
          </a:p>
        </p:txBody>
      </p:sp>
      <p:sp>
        <p:nvSpPr>
          <p:cNvPr id="87045" name="AutoShape 5"/>
          <p:cNvSpPr/>
          <p:nvPr/>
        </p:nvSpPr>
        <p:spPr>
          <a:xfrm>
            <a:off x="5638800" y="1295400"/>
            <a:ext cx="2438400" cy="1066800"/>
          </a:xfrm>
          <a:prstGeom prst="downArrowCallout">
            <a:avLst>
              <a:gd name="adj1" fmla="val 57142"/>
              <a:gd name="adj2" fmla="val 57142"/>
              <a:gd name="adj3" fmla="val 16652"/>
              <a:gd name="adj4" fmla="val 66667"/>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S</a:t>
            </a:r>
            <a:r>
              <a:rPr lang="en-US" altLang="zh-CN" sz="2400" dirty="0"/>
              <a:t>                        T </a:t>
            </a:r>
            <a:endParaRPr lang="en-US" altLang="zh-CN" sz="2400" dirty="0"/>
          </a:p>
          <a:p>
            <a:pPr marL="0" lvl="0" indent="0" eaLnBrk="1" hangingPunct="1">
              <a:spcBef>
                <a:spcPct val="0"/>
              </a:spcBef>
              <a:buNone/>
            </a:pPr>
            <a:r>
              <a:rPr lang="en-US" altLang="zh-CN" sz="2400" dirty="0">
                <a:solidFill>
                  <a:srgbClr val="A50021"/>
                </a:solidFill>
              </a:rPr>
              <a:t>              I</a:t>
            </a:r>
            <a:r>
              <a:rPr lang="en-US" altLang="zh-CN" sz="2400" dirty="0"/>
              <a:t>        </a:t>
            </a:r>
            <a:endParaRPr lang="en-US" altLang="zh-CN" sz="2400" dirty="0"/>
          </a:p>
        </p:txBody>
      </p:sp>
      <p:sp>
        <p:nvSpPr>
          <p:cNvPr id="87046" name="AutoShape 6"/>
          <p:cNvSpPr/>
          <p:nvPr/>
        </p:nvSpPr>
        <p:spPr>
          <a:xfrm>
            <a:off x="4267200" y="3886200"/>
            <a:ext cx="1905000" cy="1066800"/>
          </a:xfrm>
          <a:prstGeom prst="downArrowCallout">
            <a:avLst>
              <a:gd name="adj1" fmla="val 44642"/>
              <a:gd name="adj2" fmla="val 44642"/>
              <a:gd name="adj3" fmla="val 16652"/>
              <a:gd name="adj4" fmla="val 66667"/>
            </a:avLst>
          </a:prstGeom>
          <a:solidFill>
            <a:srgbClr val="66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Java</a:t>
            </a:r>
            <a:r>
              <a:rPr lang="en-US" altLang="zh-CN" sz="2400" dirty="0"/>
              <a:t>        Intel</a:t>
            </a:r>
            <a:endParaRPr lang="en-US" altLang="zh-CN" sz="2400" dirty="0"/>
          </a:p>
          <a:p>
            <a:pPr marL="0" lvl="0" indent="0" eaLnBrk="1" hangingPunct="1">
              <a:spcBef>
                <a:spcPct val="0"/>
              </a:spcBef>
              <a:buNone/>
            </a:pPr>
            <a:r>
              <a:rPr lang="en-US" altLang="zh-CN" sz="2400" dirty="0"/>
              <a:t>          </a:t>
            </a:r>
            <a:r>
              <a:rPr lang="en-US" altLang="zh-CN" sz="2400" dirty="0">
                <a:solidFill>
                  <a:srgbClr val="A50021"/>
                </a:solidFill>
              </a:rPr>
              <a:t>C</a:t>
            </a:r>
            <a:r>
              <a:rPr lang="en-US" altLang="zh-CN" sz="2400" dirty="0"/>
              <a:t>        </a:t>
            </a:r>
            <a:endParaRPr lang="en-US" altLang="zh-CN" sz="2400" dirty="0"/>
          </a:p>
        </p:txBody>
      </p:sp>
      <p:sp>
        <p:nvSpPr>
          <p:cNvPr id="87047" name="AutoShape 8"/>
          <p:cNvSpPr/>
          <p:nvPr/>
        </p:nvSpPr>
        <p:spPr>
          <a:xfrm>
            <a:off x="5715000" y="4614863"/>
            <a:ext cx="1905000" cy="1066800"/>
          </a:xfrm>
          <a:prstGeom prst="downArrowCallout">
            <a:avLst>
              <a:gd name="adj1" fmla="val 44642"/>
              <a:gd name="adj2" fmla="val 44642"/>
              <a:gd name="adj3" fmla="val 16652"/>
              <a:gd name="adj4" fmla="val 66667"/>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A50021"/>
                </a:solidFill>
              </a:rPr>
              <a:t>C</a:t>
            </a:r>
            <a:r>
              <a:rPr lang="en-US" altLang="zh-CN" sz="2400" dirty="0"/>
              <a:t>             Intel </a:t>
            </a:r>
            <a:endParaRPr lang="en-US" altLang="zh-CN" sz="2400" dirty="0"/>
          </a:p>
          <a:p>
            <a:pPr marL="0" lvl="0" indent="0" eaLnBrk="1" hangingPunct="1">
              <a:spcBef>
                <a:spcPct val="0"/>
              </a:spcBef>
              <a:buNone/>
            </a:pPr>
            <a:r>
              <a:rPr lang="en-US" altLang="zh-CN" sz="2400" dirty="0"/>
              <a:t>        Intel        </a:t>
            </a:r>
            <a:endParaRPr lang="en-US" altLang="zh-CN" sz="2400" dirty="0"/>
          </a:p>
        </p:txBody>
      </p:sp>
      <p:sp>
        <p:nvSpPr>
          <p:cNvPr id="87048" name="AutoShape 9"/>
          <p:cNvSpPr/>
          <p:nvPr/>
        </p:nvSpPr>
        <p:spPr>
          <a:xfrm>
            <a:off x="7162800" y="3886200"/>
            <a:ext cx="1905000" cy="1066800"/>
          </a:xfrm>
          <a:prstGeom prst="downArrowCallout">
            <a:avLst>
              <a:gd name="adj1" fmla="val 44642"/>
              <a:gd name="adj2" fmla="val 44642"/>
              <a:gd name="adj3" fmla="val 16652"/>
              <a:gd name="adj4" fmla="val 66667"/>
            </a:avLst>
          </a:prstGeom>
          <a:solidFill>
            <a:srgbClr val="66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Java</a:t>
            </a:r>
            <a:r>
              <a:rPr lang="en-US" altLang="zh-CN" sz="2400" dirty="0"/>
              <a:t>         Intel</a:t>
            </a:r>
            <a:endParaRPr lang="en-US" altLang="zh-CN" sz="2400" dirty="0"/>
          </a:p>
          <a:p>
            <a:pPr marL="0" lvl="0" indent="0" eaLnBrk="1" hangingPunct="1">
              <a:spcBef>
                <a:spcPct val="0"/>
              </a:spcBef>
              <a:buNone/>
            </a:pPr>
            <a:r>
              <a:rPr lang="en-US" altLang="zh-CN" sz="2400" dirty="0"/>
              <a:t>       Intel</a:t>
            </a:r>
            <a:endParaRPr lang="en-US" altLang="zh-CN"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p:cNvSpPr>
          <p:nvPr>
            <p:ph type="title"/>
          </p:nvPr>
        </p:nvSpPr>
        <p:spPr>
          <a:xfrm>
            <a:off x="685800" y="228600"/>
            <a:ext cx="7772400" cy="762000"/>
          </a:xfrm>
        </p:spPr>
        <p:txBody>
          <a:bodyPr vert="horz" wrap="square" lIns="91440" tIns="45720" rIns="91440" bIns="45720" anchor="ctr" anchorCtr="0"/>
          <a:p>
            <a:pPr eaLnBrk="1" hangingPunct="1"/>
            <a:r>
              <a:rPr lang="en-US" altLang="zh-CN" dirty="0">
                <a:solidFill>
                  <a:srgbClr val="FF0000"/>
                </a:solidFill>
              </a:rPr>
              <a:t>1.5 </a:t>
            </a:r>
            <a:r>
              <a:rPr lang="zh-CN" altLang="en-US" dirty="0">
                <a:solidFill>
                  <a:srgbClr val="FF0000"/>
                </a:solidFill>
              </a:rPr>
              <a:t>编译程序的生成  移植</a:t>
            </a:r>
            <a:endParaRPr lang="zh-CN" altLang="en-US" dirty="0">
              <a:solidFill>
                <a:srgbClr val="FF0000"/>
              </a:solidFill>
            </a:endParaRPr>
          </a:p>
        </p:txBody>
      </p:sp>
      <p:sp>
        <p:nvSpPr>
          <p:cNvPr id="88067" name="AutoShape 5"/>
          <p:cNvSpPr/>
          <p:nvPr/>
        </p:nvSpPr>
        <p:spPr>
          <a:xfrm>
            <a:off x="1066800" y="3538538"/>
            <a:ext cx="1905000" cy="1066800"/>
          </a:xfrm>
          <a:prstGeom prst="downArrowCallout">
            <a:avLst>
              <a:gd name="adj1" fmla="val 44642"/>
              <a:gd name="adj2" fmla="val 44642"/>
              <a:gd name="adj3" fmla="val 16652"/>
              <a:gd name="adj4" fmla="val 66667"/>
            </a:avLst>
          </a:prstGeom>
          <a:solidFill>
            <a:srgbClr val="66FF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C</a:t>
            </a:r>
            <a:r>
              <a:rPr lang="en-US" altLang="zh-CN" sz="2400" dirty="0"/>
              <a:t>             </a:t>
            </a:r>
            <a:r>
              <a:rPr lang="en-US" altLang="zh-CN" sz="2400" dirty="0">
                <a:solidFill>
                  <a:srgbClr val="A50021"/>
                </a:solidFill>
              </a:rPr>
              <a:t>Sun</a:t>
            </a:r>
            <a:endParaRPr lang="en-US" altLang="zh-CN" sz="2400" dirty="0">
              <a:solidFill>
                <a:srgbClr val="A50021"/>
              </a:solidFill>
            </a:endParaRPr>
          </a:p>
          <a:p>
            <a:pPr marL="0" lvl="0" indent="0" eaLnBrk="1" hangingPunct="1">
              <a:spcBef>
                <a:spcPct val="0"/>
              </a:spcBef>
              <a:buNone/>
            </a:pPr>
            <a:r>
              <a:rPr lang="en-US" altLang="zh-CN" sz="2400" dirty="0">
                <a:solidFill>
                  <a:srgbClr val="FF0000"/>
                </a:solidFill>
              </a:rPr>
              <a:t>          C</a:t>
            </a:r>
            <a:r>
              <a:rPr lang="en-US" altLang="zh-CN" sz="2400" dirty="0"/>
              <a:t>        </a:t>
            </a:r>
            <a:endParaRPr lang="en-US" altLang="zh-CN" sz="2400" dirty="0"/>
          </a:p>
        </p:txBody>
      </p:sp>
      <p:sp>
        <p:nvSpPr>
          <p:cNvPr id="88068" name="AutoShape 6"/>
          <p:cNvSpPr/>
          <p:nvPr/>
        </p:nvSpPr>
        <p:spPr>
          <a:xfrm>
            <a:off x="2514600" y="4267200"/>
            <a:ext cx="1905000" cy="1066800"/>
          </a:xfrm>
          <a:prstGeom prst="downArrowCallout">
            <a:avLst>
              <a:gd name="adj1" fmla="val 44642"/>
              <a:gd name="adj2" fmla="val 44642"/>
              <a:gd name="adj3" fmla="val 16652"/>
              <a:gd name="adj4" fmla="val 66667"/>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C</a:t>
            </a:r>
            <a:r>
              <a:rPr lang="en-US" altLang="zh-CN" sz="2400" dirty="0"/>
              <a:t>             Intel </a:t>
            </a:r>
            <a:endParaRPr lang="en-US" altLang="zh-CN" sz="2400" dirty="0"/>
          </a:p>
          <a:p>
            <a:pPr marL="0" lvl="0" indent="0" eaLnBrk="1" hangingPunct="1">
              <a:spcBef>
                <a:spcPct val="0"/>
              </a:spcBef>
              <a:buNone/>
            </a:pPr>
            <a:r>
              <a:rPr lang="en-US" altLang="zh-CN" sz="2400" dirty="0"/>
              <a:t>        Intel        </a:t>
            </a:r>
            <a:endParaRPr lang="en-US" altLang="zh-CN" sz="2400" dirty="0"/>
          </a:p>
        </p:txBody>
      </p:sp>
      <p:sp>
        <p:nvSpPr>
          <p:cNvPr id="88069" name="AutoShape 7"/>
          <p:cNvSpPr/>
          <p:nvPr/>
        </p:nvSpPr>
        <p:spPr>
          <a:xfrm>
            <a:off x="3962400" y="3538538"/>
            <a:ext cx="1905000" cy="1066800"/>
          </a:xfrm>
          <a:prstGeom prst="downArrowCallout">
            <a:avLst>
              <a:gd name="adj1" fmla="val 44642"/>
              <a:gd name="adj2" fmla="val 44642"/>
              <a:gd name="adj3" fmla="val 16652"/>
              <a:gd name="adj4" fmla="val 66667"/>
            </a:avLst>
          </a:prstGeom>
          <a:solidFill>
            <a:schemeClr val="hlink"/>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C</a:t>
            </a:r>
            <a:r>
              <a:rPr lang="en-US" altLang="zh-CN" sz="2400" dirty="0"/>
              <a:t>              </a:t>
            </a:r>
            <a:r>
              <a:rPr lang="en-US" altLang="zh-CN" sz="2400" dirty="0">
                <a:solidFill>
                  <a:srgbClr val="A50021"/>
                </a:solidFill>
              </a:rPr>
              <a:t>Sun</a:t>
            </a:r>
            <a:endParaRPr lang="en-US" altLang="zh-CN" sz="2400" dirty="0">
              <a:solidFill>
                <a:srgbClr val="A50021"/>
              </a:solidFill>
            </a:endParaRPr>
          </a:p>
          <a:p>
            <a:pPr marL="0" lvl="0" indent="0" eaLnBrk="1" hangingPunct="1">
              <a:spcBef>
                <a:spcPct val="0"/>
              </a:spcBef>
              <a:buNone/>
            </a:pPr>
            <a:r>
              <a:rPr lang="en-US" altLang="zh-CN" sz="2400" dirty="0"/>
              <a:t>       Intel</a:t>
            </a:r>
            <a:endParaRPr lang="en-US" altLang="zh-CN" sz="2400" dirty="0"/>
          </a:p>
        </p:txBody>
      </p:sp>
      <p:sp>
        <p:nvSpPr>
          <p:cNvPr id="88070" name="Rectangle 8"/>
          <p:cNvSpPr>
            <a:spLocks noGrp="1"/>
          </p:cNvSpPr>
          <p:nvPr>
            <p:ph idx="1"/>
          </p:nvPr>
        </p:nvSpPr>
        <p:spPr>
          <a:xfrm>
            <a:off x="685800" y="1219200"/>
            <a:ext cx="7620000" cy="1219200"/>
          </a:xfrm>
          <a:ln>
            <a:solidFill>
              <a:schemeClr val="accent1">
                <a:alpha val="100000"/>
              </a:schemeClr>
            </a:solidFill>
            <a:miter lim="800000"/>
          </a:ln>
        </p:spPr>
        <p:txBody>
          <a:bodyPr vert="horz" wrap="square" lIns="91440" tIns="45720" rIns="91440" bIns="45720" anchor="t" anchorCtr="0"/>
          <a:p>
            <a:pPr eaLnBrk="1" hangingPunct="1">
              <a:buNone/>
            </a:pPr>
            <a:r>
              <a:rPr lang="zh-CN" altLang="en-US" dirty="0">
                <a:solidFill>
                  <a:srgbClr val="000099"/>
                </a:solidFill>
              </a:rPr>
              <a:t>移植  </a:t>
            </a:r>
            <a:r>
              <a:rPr lang="zh-CN" altLang="en-US" dirty="0">
                <a:solidFill>
                  <a:srgbClr val="A50021"/>
                </a:solidFill>
              </a:rPr>
              <a:t>利用</a:t>
            </a:r>
            <a:r>
              <a:rPr lang="en-US" altLang="zh-CN" dirty="0">
                <a:solidFill>
                  <a:srgbClr val="A50021"/>
                </a:solidFill>
              </a:rPr>
              <a:t>A</a:t>
            </a:r>
            <a:r>
              <a:rPr lang="zh-CN" altLang="en-US" dirty="0">
                <a:solidFill>
                  <a:srgbClr val="A50021"/>
                </a:solidFill>
              </a:rPr>
              <a:t>机器上已有的高级语言</a:t>
            </a:r>
            <a:r>
              <a:rPr lang="en-US" altLang="zh-CN" dirty="0">
                <a:solidFill>
                  <a:srgbClr val="A50021"/>
                </a:solidFill>
              </a:rPr>
              <a:t>L</a:t>
            </a:r>
            <a:r>
              <a:rPr lang="zh-CN" altLang="en-US" dirty="0">
                <a:solidFill>
                  <a:srgbClr val="A50021"/>
                </a:solidFill>
              </a:rPr>
              <a:t>编写一个能够在</a:t>
            </a:r>
            <a:r>
              <a:rPr lang="en-US" altLang="zh-CN" dirty="0">
                <a:solidFill>
                  <a:srgbClr val="A50021"/>
                </a:solidFill>
              </a:rPr>
              <a:t>B</a:t>
            </a:r>
            <a:r>
              <a:rPr lang="zh-CN" altLang="en-US" dirty="0">
                <a:solidFill>
                  <a:srgbClr val="A50021"/>
                </a:solidFill>
              </a:rPr>
              <a:t>机器上高级语言</a:t>
            </a:r>
            <a:r>
              <a:rPr lang="en-US" altLang="zh-CN" dirty="0">
                <a:solidFill>
                  <a:srgbClr val="A50021"/>
                </a:solidFill>
              </a:rPr>
              <a:t>L</a:t>
            </a:r>
            <a:r>
              <a:rPr lang="zh-CN" altLang="en-US" dirty="0">
                <a:solidFill>
                  <a:srgbClr val="A50021"/>
                </a:solidFill>
              </a:rPr>
              <a:t>的编译器</a:t>
            </a:r>
            <a:r>
              <a:rPr lang="zh-CN" altLang="en-US" dirty="0">
                <a:solidFill>
                  <a:srgbClr val="000099"/>
                </a:solidFill>
              </a:rPr>
              <a:t>  </a:t>
            </a:r>
            <a:endParaRPr lang="zh-CN" altLang="en-US" dirty="0">
              <a:solidFill>
                <a:srgbClr val="000099"/>
              </a:solidFill>
            </a:endParaRPr>
          </a:p>
        </p:txBody>
      </p:sp>
      <p:sp>
        <p:nvSpPr>
          <p:cNvPr id="88071" name="AutoShape 9"/>
          <p:cNvSpPr/>
          <p:nvPr/>
        </p:nvSpPr>
        <p:spPr>
          <a:xfrm>
            <a:off x="2514600" y="2819400"/>
            <a:ext cx="1905000" cy="1066800"/>
          </a:xfrm>
          <a:prstGeom prst="downArrowCallout">
            <a:avLst>
              <a:gd name="adj1" fmla="val 44642"/>
              <a:gd name="adj2" fmla="val 44642"/>
              <a:gd name="adj3" fmla="val 16652"/>
              <a:gd name="adj4" fmla="val 66667"/>
            </a:avLst>
          </a:prstGeom>
          <a:solidFill>
            <a:srgbClr val="FFFF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C</a:t>
            </a:r>
            <a:r>
              <a:rPr lang="en-US" altLang="zh-CN" sz="2400" dirty="0"/>
              <a:t>             </a:t>
            </a:r>
            <a:r>
              <a:rPr lang="en-US" altLang="zh-CN" sz="2400" dirty="0">
                <a:solidFill>
                  <a:srgbClr val="A50021"/>
                </a:solidFill>
              </a:rPr>
              <a:t>Sun</a:t>
            </a:r>
            <a:endParaRPr lang="en-US" altLang="zh-CN" sz="2400" dirty="0">
              <a:solidFill>
                <a:srgbClr val="A50021"/>
              </a:solidFill>
            </a:endParaRPr>
          </a:p>
          <a:p>
            <a:pPr marL="0" lvl="0" indent="0" eaLnBrk="1" hangingPunct="1">
              <a:spcBef>
                <a:spcPct val="0"/>
              </a:spcBef>
              <a:buNone/>
            </a:pPr>
            <a:r>
              <a:rPr lang="en-US" altLang="zh-CN" sz="2400" dirty="0"/>
              <a:t>          </a:t>
            </a:r>
            <a:r>
              <a:rPr lang="en-US" altLang="zh-CN" sz="2400" dirty="0">
                <a:solidFill>
                  <a:srgbClr val="FF0000"/>
                </a:solidFill>
              </a:rPr>
              <a:t>C</a:t>
            </a:r>
            <a:r>
              <a:rPr lang="en-US" altLang="zh-CN" sz="2400" dirty="0"/>
              <a:t>        </a:t>
            </a:r>
            <a:endParaRPr lang="en-US" altLang="zh-CN" sz="2400" dirty="0"/>
          </a:p>
        </p:txBody>
      </p:sp>
      <p:sp>
        <p:nvSpPr>
          <p:cNvPr id="88072" name="AutoShape 10"/>
          <p:cNvSpPr/>
          <p:nvPr/>
        </p:nvSpPr>
        <p:spPr>
          <a:xfrm>
            <a:off x="5410200" y="2819400"/>
            <a:ext cx="1905000" cy="1066800"/>
          </a:xfrm>
          <a:prstGeom prst="downArrowCallout">
            <a:avLst>
              <a:gd name="adj1" fmla="val 44642"/>
              <a:gd name="adj2" fmla="val 44642"/>
              <a:gd name="adj3" fmla="val 16652"/>
              <a:gd name="adj4" fmla="val 66667"/>
            </a:avLst>
          </a:prstGeom>
          <a:solidFill>
            <a:srgbClr val="6699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rPr>
              <a:t>C</a:t>
            </a:r>
            <a:r>
              <a:rPr lang="en-US" altLang="zh-CN" sz="2400" dirty="0"/>
              <a:t>             </a:t>
            </a:r>
            <a:r>
              <a:rPr lang="en-US" altLang="zh-CN" sz="2400" dirty="0">
                <a:solidFill>
                  <a:srgbClr val="A50021"/>
                </a:solidFill>
              </a:rPr>
              <a:t> Sun</a:t>
            </a:r>
            <a:endParaRPr lang="en-US" altLang="zh-CN" sz="2400" dirty="0">
              <a:solidFill>
                <a:srgbClr val="A50021"/>
              </a:solidFill>
            </a:endParaRPr>
          </a:p>
          <a:p>
            <a:pPr marL="0" lvl="0" indent="0" eaLnBrk="1" hangingPunct="1">
              <a:spcBef>
                <a:spcPct val="0"/>
              </a:spcBef>
              <a:buNone/>
            </a:pPr>
            <a:r>
              <a:rPr lang="en-US" altLang="zh-CN" sz="2400" dirty="0"/>
              <a:t>         </a:t>
            </a:r>
            <a:r>
              <a:rPr lang="en-US" altLang="zh-CN" sz="2400" dirty="0">
                <a:solidFill>
                  <a:srgbClr val="A50021"/>
                </a:solidFill>
              </a:rPr>
              <a:t>Sun </a:t>
            </a:r>
            <a:r>
              <a:rPr lang="en-US" altLang="zh-CN" sz="2400" dirty="0"/>
              <a:t>       </a:t>
            </a:r>
            <a:endParaRPr lang="en-US" altLang="zh-CN" sz="2400" dirty="0"/>
          </a:p>
        </p:txBody>
      </p:sp>
      <p:sp>
        <p:nvSpPr>
          <p:cNvPr id="88073" name="AutoShape 13"/>
          <p:cNvSpPr/>
          <p:nvPr/>
        </p:nvSpPr>
        <p:spPr>
          <a:xfrm>
            <a:off x="4724400" y="5562600"/>
            <a:ext cx="2057400" cy="609600"/>
          </a:xfrm>
          <a:prstGeom prst="wedgeRoundRectCallout">
            <a:avLst>
              <a:gd name="adj1" fmla="val -68440"/>
              <a:gd name="adj2" fmla="val -183074"/>
              <a:gd name="adj3" fmla="val 16667"/>
            </a:avLst>
          </a:prstGeom>
          <a:solidFill>
            <a:srgbClr val="FF66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t>已有</a:t>
            </a:r>
            <a:endParaRPr lang="zh-CN" altLang="en-US"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标题 1"/>
          <p:cNvSpPr>
            <a:spLocks noGrp="1"/>
          </p:cNvSpPr>
          <p:nvPr>
            <p:ph type="title"/>
          </p:nvPr>
        </p:nvSpPr>
        <p:spPr/>
        <p:txBody>
          <a:bodyPr vert="horz" wrap="square" lIns="91440" tIns="45720" rIns="91440" bIns="45720" anchor="ctr" anchorCtr="0"/>
          <a:p>
            <a:r>
              <a:rPr lang="zh-CN" altLang="en-US" dirty="0"/>
              <a:t>总结</a:t>
            </a:r>
            <a:endParaRPr lang="zh-CN" altLang="en-US" dirty="0"/>
          </a:p>
        </p:txBody>
      </p:sp>
      <p:sp>
        <p:nvSpPr>
          <p:cNvPr id="90115" name="内容占位符 2"/>
          <p:cNvSpPr>
            <a:spLocks noGrp="1"/>
          </p:cNvSpPr>
          <p:nvPr>
            <p:ph idx="1"/>
          </p:nvPr>
        </p:nvSpPr>
        <p:spPr>
          <a:ln>
            <a:solidFill>
              <a:srgbClr val="66FF99">
                <a:alpha val="100000"/>
              </a:srgbClr>
            </a:solidFill>
            <a:miter lim="800000"/>
          </a:ln>
        </p:spPr>
        <p:txBody>
          <a:bodyPr vert="horz" wrap="square" lIns="91440" tIns="45720" rIns="91440" bIns="45720" anchor="t" anchorCtr="0"/>
          <a:p>
            <a:r>
              <a:rPr lang="zh-CN" altLang="en-US" dirty="0"/>
              <a:t>掌握编译程序的基本概念（编译执行和解释执行区别）</a:t>
            </a:r>
            <a:endParaRPr lang="en-US" altLang="zh-CN" dirty="0"/>
          </a:p>
          <a:p>
            <a:r>
              <a:rPr lang="zh-CN" altLang="en-US" dirty="0"/>
              <a:t>掌握编译程序的结构及其各部分的主要功能</a:t>
            </a:r>
            <a:endParaRPr lang="zh-CN" altLang="en-US" dirty="0"/>
          </a:p>
          <a:p>
            <a:r>
              <a:rPr lang="zh-CN" altLang="en-US" dirty="0"/>
              <a:t>一遍、</a:t>
            </a:r>
            <a:r>
              <a:rPr lang="zh-CN" altLang="en-US" dirty="0"/>
              <a:t>多遍</a:t>
            </a:r>
            <a:endParaRPr lang="zh-CN" altLang="en-US" dirty="0"/>
          </a:p>
          <a:p>
            <a:r>
              <a:rPr lang="zh-CN" altLang="en-US" dirty="0"/>
              <a:t>为什么要有中间语言（前端、后端）</a:t>
            </a:r>
            <a:endParaRPr lang="en-US" altLang="zh-CN" dirty="0"/>
          </a:p>
          <a:p>
            <a:r>
              <a:rPr lang="zh-CN" altLang="en-US" dirty="0"/>
              <a:t>掌握编译程序的生成（自展和移植）</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内容占位符 2"/>
          <p:cNvSpPr txBox="1"/>
          <p:nvPr/>
        </p:nvSpPr>
        <p:spPr>
          <a:xfrm>
            <a:off x="198438" y="908050"/>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r>
              <a:rPr lang="zh-CN" altLang="en-US" sz="2800" dirty="0">
                <a:solidFill>
                  <a:srgbClr val="993300"/>
                </a:solidFill>
                <a:latin typeface="黑体" panose="02010609060101010101" pitchFamily="49" charset="-122"/>
                <a:ea typeface="黑体" panose="02010609060101010101" pitchFamily="49" charset="-122"/>
              </a:rPr>
              <a:t>软件 </a:t>
            </a:r>
            <a:r>
              <a:rPr lang="en-US" altLang="zh-CN" sz="2800" dirty="0">
                <a:solidFill>
                  <a:srgbClr val="993300"/>
                </a:solidFill>
                <a:latin typeface="黑体" panose="02010609060101010101" pitchFamily="49" charset="-122"/>
                <a:ea typeface="黑体" panose="02010609060101010101" pitchFamily="49" charset="-122"/>
              </a:rPr>
              <a:t>-&gt; </a:t>
            </a:r>
            <a:r>
              <a:rPr lang="zh-CN" altLang="en-US" sz="2800" dirty="0">
                <a:solidFill>
                  <a:srgbClr val="993300"/>
                </a:solidFill>
                <a:latin typeface="黑体" panose="02010609060101010101" pitchFamily="49" charset="-122"/>
                <a:ea typeface="黑体" panose="02010609060101010101" pitchFamily="49" charset="-122"/>
              </a:rPr>
              <a:t>软件工程</a:t>
            </a:r>
            <a:endParaRPr lang="en-US" altLang="zh-CN" sz="2800" dirty="0">
              <a:solidFill>
                <a:srgbClr val="993300"/>
              </a:solidFill>
            </a:endParaRPr>
          </a:p>
        </p:txBody>
      </p:sp>
      <p:cxnSp>
        <p:nvCxnSpPr>
          <p:cNvPr id="41" name="直接箭头连接符 40"/>
          <p:cNvCxnSpPr/>
          <p:nvPr/>
        </p:nvCxnSpPr>
        <p:spPr>
          <a:xfrm flipV="1">
            <a:off x="3530600" y="3097213"/>
            <a:ext cx="223838" cy="168275"/>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42" name="文本框 41"/>
          <p:cNvSpPr txBox="1"/>
          <p:nvPr/>
        </p:nvSpPr>
        <p:spPr>
          <a:xfrm>
            <a:off x="3805238" y="2795588"/>
            <a:ext cx="1550988" cy="5222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概要设计</a:t>
            </a:r>
            <a:r>
              <a:rPr kumimoji="0" lang="en-US" altLang="zh-CN" sz="1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tx1"/>
                </a:solidFill>
                <a:effectLst/>
                <a:uLnTx/>
                <a:uFillTx/>
                <a:latin typeface="+mn-lt"/>
                <a:ea typeface="+mn-ea"/>
                <a:cs typeface="+mn-cs"/>
              </a:rPr>
              <a:t>架构、功能模块等</a:t>
            </a:r>
            <a:r>
              <a:rPr kumimoji="0" lang="en-US" altLang="zh-CN" sz="14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43" name="直接箭头连接符 42"/>
          <p:cNvCxnSpPr/>
          <p:nvPr/>
        </p:nvCxnSpPr>
        <p:spPr>
          <a:xfrm flipV="1">
            <a:off x="5129213" y="2557463"/>
            <a:ext cx="223838" cy="168275"/>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sp>
        <p:nvSpPr>
          <p:cNvPr id="44" name="文本框 43"/>
          <p:cNvSpPr txBox="1"/>
          <p:nvPr/>
        </p:nvSpPr>
        <p:spPr>
          <a:xfrm>
            <a:off x="5486400" y="2193925"/>
            <a:ext cx="1328738" cy="7381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需求</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用户需求、系统需求、安全需求</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sp>
        <p:nvSpPr>
          <p:cNvPr id="52" name="文本框 51"/>
          <p:cNvSpPr txBox="1"/>
          <p:nvPr/>
        </p:nvSpPr>
        <p:spPr>
          <a:xfrm>
            <a:off x="6961188" y="1173163"/>
            <a:ext cx="1600200" cy="1600200"/>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帮助人类解决问题：数据</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计算</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r>
              <a:rPr kumimoji="0" lang="zh-CN" altLang="en-US" sz="1400" b="0" i="0" u="sng" strike="noStrike" kern="1200" cap="none" spc="0" normalizeH="0" baseline="0" noProof="0" dirty="0">
                <a:ln>
                  <a:noFill/>
                </a:ln>
                <a:solidFill>
                  <a:srgbClr val="C00000"/>
                </a:solidFill>
                <a:effectLst/>
                <a:uLnTx/>
                <a:uFillTx/>
                <a:latin typeface="+mn-lt"/>
                <a:ea typeface="+mn-ea"/>
                <a:cs typeface="+mn-cs"/>
              </a:rPr>
              <a:t>航空航天控制</a:t>
            </a:r>
            <a:r>
              <a:rPr kumimoji="0" lang="zh-CN" altLang="en-US" sz="1400" b="0" i="0" u="none" strike="noStrike" kern="1200" cap="none" spc="0" normalizeH="0" baseline="0" noProof="0" dirty="0">
                <a:ln>
                  <a:noFill/>
                </a:ln>
                <a:solidFill>
                  <a:schemeClr val="dk1"/>
                </a:solidFill>
                <a:effectLst/>
                <a:uLnTx/>
                <a:uFillTx/>
                <a:latin typeface="+mn-lt"/>
                <a:ea typeface="+mn-ea"/>
                <a:cs typeface="+mn-cs"/>
              </a:rPr>
              <a:t>、汽车控制、大型商业软件、云计算、区块链、人工智能</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53" name="直接箭头连接符 52"/>
          <p:cNvCxnSpPr/>
          <p:nvPr/>
        </p:nvCxnSpPr>
        <p:spPr>
          <a:xfrm flipV="1">
            <a:off x="6643688" y="1889125"/>
            <a:ext cx="223838" cy="168275"/>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14" name="组合 13"/>
          <p:cNvGrpSpPr/>
          <p:nvPr/>
        </p:nvGrpSpPr>
        <p:grpSpPr>
          <a:xfrm>
            <a:off x="8564563" y="1973263"/>
            <a:ext cx="658812" cy="2500312"/>
            <a:chOff x="8565015" y="1973644"/>
            <a:chExt cx="657815" cy="2500190"/>
          </a:xfrm>
        </p:grpSpPr>
        <p:sp>
          <p:nvSpPr>
            <p:cNvPr id="48" name="右大括号 47"/>
            <p:cNvSpPr/>
            <p:nvPr/>
          </p:nvSpPr>
          <p:spPr>
            <a:xfrm>
              <a:off x="8565015" y="1973644"/>
              <a:ext cx="408955" cy="2500190"/>
            </a:xfrm>
            <a:prstGeom prst="rightBrace">
              <a:avLst/>
            </a:prstGeom>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mn-lt"/>
                <a:ea typeface="+mn-ea"/>
                <a:cs typeface="+mn-cs"/>
              </a:endParaRPr>
            </a:p>
          </p:txBody>
        </p:sp>
        <p:sp>
          <p:nvSpPr>
            <p:cNvPr id="14371" name="文本框 57"/>
            <p:cNvSpPr txBox="1"/>
            <p:nvPr/>
          </p:nvSpPr>
          <p:spPr>
            <a:xfrm>
              <a:off x="8814369" y="2709828"/>
              <a:ext cx="408461" cy="120032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rPr>
                <a:t>软</a:t>
              </a:r>
              <a:endParaRPr lang="en-US" altLang="zh-CN" sz="2400" dirty="0">
                <a:solidFill>
                  <a:srgbClr val="FF0000"/>
                </a:solidFill>
              </a:endParaRPr>
            </a:p>
            <a:p>
              <a:pPr marL="0" lvl="0" indent="0" eaLnBrk="1" hangingPunct="1">
                <a:spcBef>
                  <a:spcPct val="0"/>
                </a:spcBef>
                <a:buNone/>
              </a:pPr>
              <a:r>
                <a:rPr lang="zh-CN" altLang="en-US" sz="2400" dirty="0">
                  <a:solidFill>
                    <a:srgbClr val="FF0000"/>
                  </a:solidFill>
                </a:rPr>
                <a:t>件</a:t>
              </a:r>
              <a:endParaRPr lang="en-US" altLang="zh-CN" sz="2400" dirty="0">
                <a:solidFill>
                  <a:srgbClr val="FF0000"/>
                </a:solidFill>
              </a:endParaRPr>
            </a:p>
            <a:p>
              <a:pPr marL="0" lvl="0" indent="0" eaLnBrk="1" hangingPunct="1">
                <a:spcBef>
                  <a:spcPct val="0"/>
                </a:spcBef>
                <a:buNone/>
              </a:pPr>
              <a:r>
                <a:rPr lang="zh-CN" altLang="en-US" sz="2400" dirty="0">
                  <a:solidFill>
                    <a:srgbClr val="FF0000"/>
                  </a:solidFill>
                </a:rPr>
                <a:t>工程</a:t>
              </a:r>
              <a:endParaRPr lang="en-US" altLang="zh-CN" sz="2400" dirty="0">
                <a:solidFill>
                  <a:srgbClr val="FF0000"/>
                </a:solidFill>
              </a:endParaRPr>
            </a:p>
          </p:txBody>
        </p:sp>
      </p:grpSp>
      <p:sp>
        <p:nvSpPr>
          <p:cNvPr id="23" name="文本框 22"/>
          <p:cNvSpPr txBox="1"/>
          <p:nvPr/>
        </p:nvSpPr>
        <p:spPr>
          <a:xfrm>
            <a:off x="2109788" y="3306763"/>
            <a:ext cx="1549400" cy="7381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lt"/>
                <a:ea typeface="+mn-ea"/>
                <a:cs typeface="+mn-cs"/>
              </a:rPr>
              <a:t>详细设计</a:t>
            </a:r>
            <a:r>
              <a:rPr kumimoji="0" lang="en-US" altLang="zh-CN" sz="1400" b="0" i="0" u="none" strike="noStrike" kern="1200" cap="none" spc="0" normalizeH="0" baseline="0" noProof="0" dirty="0">
                <a:ln>
                  <a:noFill/>
                </a:ln>
                <a:solidFill>
                  <a:schemeClr val="tx1"/>
                </a:solidFill>
                <a:effectLst/>
                <a:uLnTx/>
                <a:uFillTx/>
                <a:latin typeface="+mn-lt"/>
                <a:ea typeface="+mn-ea"/>
                <a:cs typeface="+mn-cs"/>
              </a:rPr>
              <a:t>(</a:t>
            </a:r>
            <a:r>
              <a:rPr kumimoji="0" lang="zh-CN" altLang="en-US" sz="1400" b="0" i="0" u="none" strike="noStrike" kern="1200" cap="none" spc="0" normalizeH="0" baseline="0" noProof="0" dirty="0">
                <a:ln>
                  <a:noFill/>
                </a:ln>
                <a:solidFill>
                  <a:schemeClr val="tx1"/>
                </a:solidFill>
                <a:effectLst/>
                <a:uLnTx/>
                <a:uFillTx/>
                <a:latin typeface="+mn-lt"/>
                <a:ea typeface="+mn-ea"/>
                <a:cs typeface="+mn-cs"/>
              </a:rPr>
              <a:t>具体函数、算法、伪代码等</a:t>
            </a:r>
            <a:r>
              <a:rPr kumimoji="0" lang="en-US" altLang="zh-CN" sz="1400" b="0" i="0" u="none" strike="noStrike" kern="1200" cap="none" spc="0" normalizeH="0" baseline="0" noProof="0" dirty="0">
                <a:ln>
                  <a:noFill/>
                </a:ln>
                <a:solidFill>
                  <a:schemeClr val="tx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tx1"/>
              </a:solidFill>
              <a:effectLst/>
              <a:uLnTx/>
              <a:uFillTx/>
              <a:latin typeface="+mn-lt"/>
              <a:ea typeface="+mn-ea"/>
              <a:cs typeface="+mn-cs"/>
            </a:endParaRPr>
          </a:p>
        </p:txBody>
      </p:sp>
      <p:sp>
        <p:nvSpPr>
          <p:cNvPr id="24" name="文本框 23"/>
          <p:cNvSpPr txBox="1"/>
          <p:nvPr/>
        </p:nvSpPr>
        <p:spPr>
          <a:xfrm>
            <a:off x="520700" y="3709988"/>
            <a:ext cx="1327150" cy="954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程序编码：</a:t>
            </a:r>
            <a:r>
              <a:rPr kumimoji="0" lang="en-US" altLang="zh-CN" sz="1400" b="0" i="0" u="none" strike="noStrike" kern="1200" cap="none" spc="0" normalizeH="0" baseline="0" noProof="0" dirty="0" err="1">
                <a:ln>
                  <a:noFill/>
                </a:ln>
                <a:solidFill>
                  <a:schemeClr val="dk1"/>
                </a:solidFill>
                <a:effectLst/>
                <a:uLnTx/>
                <a:uFillTx/>
                <a:latin typeface="+mn-lt"/>
                <a:ea typeface="+mn-ea"/>
                <a:cs typeface="+mn-cs"/>
              </a:rPr>
              <a:t>Fortan,C</a:t>
            </a:r>
            <a:r>
              <a:rPr kumimoji="0" lang="en-US" altLang="zh-CN" sz="1400" b="0" i="0" u="none" strike="noStrike" kern="1200" cap="none" spc="0" normalizeH="0" baseline="0" noProof="0" dirty="0">
                <a:ln>
                  <a:noFill/>
                </a:ln>
                <a:solidFill>
                  <a:schemeClr val="dk1"/>
                </a:solidFill>
                <a:effectLst/>
                <a:uLnTx/>
                <a:uFillTx/>
                <a:latin typeface="+mn-lt"/>
                <a:ea typeface="+mn-ea"/>
                <a:cs typeface="+mn-cs"/>
              </a:rPr>
              <a:t>, Java</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Python, Go,</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25" name="直接箭头连接符 24"/>
          <p:cNvCxnSpPr/>
          <p:nvPr/>
        </p:nvCxnSpPr>
        <p:spPr>
          <a:xfrm flipV="1">
            <a:off x="1838325" y="3522663"/>
            <a:ext cx="223838" cy="168275"/>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grpSp>
        <p:nvGrpSpPr>
          <p:cNvPr id="12" name="组合 11"/>
          <p:cNvGrpSpPr/>
          <p:nvPr/>
        </p:nvGrpSpPr>
        <p:grpSpPr>
          <a:xfrm>
            <a:off x="1973263" y="4473575"/>
            <a:ext cx="4049712" cy="2205038"/>
            <a:chOff x="1973855" y="4473834"/>
            <a:chExt cx="4049769" cy="2204800"/>
          </a:xfrm>
        </p:grpSpPr>
        <p:grpSp>
          <p:nvGrpSpPr>
            <p:cNvPr id="14353" name="组合 25"/>
            <p:cNvGrpSpPr/>
            <p:nvPr/>
          </p:nvGrpSpPr>
          <p:grpSpPr>
            <a:xfrm>
              <a:off x="2109342" y="4473834"/>
              <a:ext cx="3914282" cy="2204800"/>
              <a:chOff x="58628" y="2482495"/>
              <a:chExt cx="7177740" cy="4488295"/>
            </a:xfrm>
          </p:grpSpPr>
          <p:pic>
            <p:nvPicPr>
              <p:cNvPr id="14355" name="图片 26"/>
              <p:cNvPicPr>
                <a:picLocks noChangeAspect="1"/>
              </p:cNvPicPr>
              <p:nvPr/>
            </p:nvPicPr>
            <p:blipFill>
              <a:blip r:embed="rId1"/>
              <a:stretch>
                <a:fillRect/>
              </a:stretch>
            </p:blipFill>
            <p:spPr>
              <a:xfrm>
                <a:off x="1182738" y="6062261"/>
                <a:ext cx="912812" cy="691430"/>
              </a:xfrm>
              <a:prstGeom prst="rect">
                <a:avLst/>
              </a:prstGeom>
              <a:noFill/>
              <a:ln w="9525">
                <a:noFill/>
              </a:ln>
            </p:spPr>
          </p:pic>
          <p:pic>
            <p:nvPicPr>
              <p:cNvPr id="14356" name="图片 27"/>
              <p:cNvPicPr>
                <a:picLocks noChangeAspect="1"/>
              </p:cNvPicPr>
              <p:nvPr/>
            </p:nvPicPr>
            <p:blipFill>
              <a:blip r:embed="rId2"/>
              <a:stretch>
                <a:fillRect/>
              </a:stretch>
            </p:blipFill>
            <p:spPr>
              <a:xfrm>
                <a:off x="58628" y="6007328"/>
                <a:ext cx="804681" cy="710305"/>
              </a:xfrm>
              <a:prstGeom prst="rect">
                <a:avLst/>
              </a:prstGeom>
              <a:noFill/>
              <a:ln w="9525">
                <a:noFill/>
              </a:ln>
            </p:spPr>
          </p:pic>
          <p:sp>
            <p:nvSpPr>
              <p:cNvPr id="29" name="箭头: 右 28"/>
              <p:cNvSpPr/>
              <p:nvPr/>
            </p:nvSpPr>
            <p:spPr>
              <a:xfrm>
                <a:off x="928040" y="6334220"/>
                <a:ext cx="163021" cy="177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lt1"/>
                  </a:solidFill>
                  <a:effectLst/>
                  <a:uLnTx/>
                  <a:uFillTx/>
                  <a:latin typeface="+mn-lt"/>
                  <a:ea typeface="+mn-ea"/>
                  <a:cs typeface="+mn-cs"/>
                </a:endParaRPr>
              </a:p>
            </p:txBody>
          </p:sp>
          <p:sp>
            <p:nvSpPr>
              <p:cNvPr id="14358" name="文本框 29"/>
              <p:cNvSpPr txBox="1"/>
              <p:nvPr/>
            </p:nvSpPr>
            <p:spPr>
              <a:xfrm>
                <a:off x="1563688" y="6532212"/>
                <a:ext cx="1636711" cy="43857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800" dirty="0">
                    <a:solidFill>
                      <a:srgbClr val="0000CC"/>
                    </a:solidFill>
                  </a:rPr>
                  <a:t>聪明大笨蛋</a:t>
                </a:r>
                <a:endParaRPr lang="en-US" altLang="zh-CN" sz="800" dirty="0">
                  <a:solidFill>
                    <a:srgbClr val="0000CC"/>
                  </a:solidFill>
                </a:endParaRPr>
              </a:p>
            </p:txBody>
          </p:sp>
          <p:cxnSp>
            <p:nvCxnSpPr>
              <p:cNvPr id="31" name="直接箭头连接符 30"/>
              <p:cNvCxnSpPr/>
              <p:nvPr/>
            </p:nvCxnSpPr>
            <p:spPr>
              <a:xfrm flipV="1">
                <a:off x="1815921" y="5885069"/>
                <a:ext cx="224155" cy="1680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2" name="图片 31"/>
              <p:cNvPicPr>
                <a:picLocks noChangeAspect="1"/>
              </p:cNvPicPr>
              <p:nvPr/>
            </p:nvPicPr>
            <p:blipFill>
              <a:blip r:embed="rId3" cstate="print"/>
              <a:stretch>
                <a:fillRect/>
              </a:stretch>
            </p:blipFill>
            <p:spPr>
              <a:xfrm>
                <a:off x="2092475" y="4834891"/>
                <a:ext cx="2256093" cy="1247287"/>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cxnSp>
            <p:nvCxnSpPr>
              <p:cNvPr id="33" name="直接箭头连接符 32"/>
              <p:cNvCxnSpPr/>
              <p:nvPr/>
            </p:nvCxnSpPr>
            <p:spPr>
              <a:xfrm flipV="1">
                <a:off x="3795461" y="4472984"/>
                <a:ext cx="224155" cy="1680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4" name="文本框 33"/>
              <p:cNvSpPr txBox="1"/>
              <p:nvPr/>
            </p:nvSpPr>
            <p:spPr>
              <a:xfrm>
                <a:off x="4045815" y="3125527"/>
                <a:ext cx="1551611" cy="194201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rgbClr val="C00000"/>
                    </a:solidFill>
                    <a:effectLst/>
                    <a:uLnTx/>
                    <a:uFillTx/>
                    <a:latin typeface="+mn-lt"/>
                    <a:ea typeface="+mn-ea"/>
                    <a:cs typeface="+mn-cs"/>
                  </a:rPr>
                  <a:t>statement</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rgbClr val="C00000"/>
                    </a:solidFill>
                    <a:effectLst/>
                    <a:uLnTx/>
                    <a:uFillTx/>
                    <a:latin typeface="+mn-lt"/>
                    <a:ea typeface="+mn-ea"/>
                    <a:cs typeface="+mn-cs"/>
                  </a:rPr>
                  <a:t>if</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8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rgbClr val="C00000"/>
                    </a:solidFill>
                    <a:effectLst/>
                    <a:uLnTx/>
                    <a:uFillTx/>
                    <a:latin typeface="+mn-lt"/>
                    <a:ea typeface="+mn-ea"/>
                    <a:cs typeface="+mn-cs"/>
                  </a:rPr>
                  <a:t>else</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8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rgbClr val="C00000"/>
                    </a:solidFill>
                    <a:effectLst/>
                    <a:uLnTx/>
                    <a:uFillTx/>
                    <a:latin typeface="+mn-lt"/>
                    <a:ea typeface="+mn-ea"/>
                    <a:cs typeface="+mn-cs"/>
                  </a:rPr>
                  <a:t>while</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chemeClr val="dk1"/>
                    </a:solidFill>
                    <a:effectLst/>
                    <a:uLnTx/>
                    <a:uFillTx/>
                    <a:latin typeface="+mn-lt"/>
                    <a:ea typeface="+mn-ea"/>
                    <a:cs typeface="+mn-cs"/>
                  </a:rPr>
                  <a:t>   </a:t>
                </a:r>
                <a:r>
                  <a:rPr kumimoji="0" lang="en-US" altLang="zh-CN" sz="800" b="0" i="0" u="none" strike="noStrike" kern="1200" cap="none" spc="0" normalizeH="0" baseline="0" noProof="0" dirty="0" err="1">
                    <a:ln>
                      <a:noFill/>
                    </a:ln>
                    <a:solidFill>
                      <a:schemeClr val="dk1"/>
                    </a:solidFill>
                    <a:effectLst/>
                    <a:uLnTx/>
                    <a:uFillTx/>
                    <a:latin typeface="+mn-lt"/>
                    <a:ea typeface="+mn-ea"/>
                    <a:cs typeface="+mn-cs"/>
                  </a:rPr>
                  <a:t>balabala</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35" name="直接箭头连接符 34"/>
              <p:cNvCxnSpPr/>
              <p:nvPr/>
            </p:nvCxnSpPr>
            <p:spPr>
              <a:xfrm flipV="1">
                <a:off x="5626537" y="2909028"/>
                <a:ext cx="224153" cy="1680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文本框 35"/>
              <p:cNvSpPr txBox="1"/>
              <p:nvPr/>
            </p:nvSpPr>
            <p:spPr>
              <a:xfrm>
                <a:off x="5908912" y="2482495"/>
                <a:ext cx="1327456" cy="1441166"/>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800" b="0" i="0" u="none" strike="noStrike" kern="1200" cap="none" spc="0" normalizeH="0" baseline="0" noProof="0" dirty="0">
                    <a:ln>
                      <a:noFill/>
                    </a:ln>
                    <a:solidFill>
                      <a:schemeClr val="dk1"/>
                    </a:solidFill>
                    <a:effectLst/>
                    <a:uLnTx/>
                    <a:uFillTx/>
                    <a:latin typeface="+mn-lt"/>
                    <a:ea typeface="+mn-ea"/>
                    <a:cs typeface="+mn-cs"/>
                  </a:rPr>
                  <a:t>编程语言：</a:t>
                </a:r>
                <a:r>
                  <a:rPr kumimoji="0" lang="en-US" altLang="zh-CN" sz="800" b="0" i="0" u="none" strike="noStrike" kern="1200" cap="none" spc="0" normalizeH="0" baseline="0" noProof="0" dirty="0" err="1">
                    <a:ln>
                      <a:noFill/>
                    </a:ln>
                    <a:solidFill>
                      <a:schemeClr val="dk1"/>
                    </a:solidFill>
                    <a:effectLst/>
                    <a:uLnTx/>
                    <a:uFillTx/>
                    <a:latin typeface="+mn-lt"/>
                    <a:ea typeface="+mn-ea"/>
                    <a:cs typeface="+mn-cs"/>
                  </a:rPr>
                  <a:t>Fortan,C</a:t>
                </a:r>
                <a:r>
                  <a:rPr kumimoji="0" lang="en-US" altLang="zh-CN" sz="800" b="0" i="0" u="none" strike="noStrike" kern="1200" cap="none" spc="0" normalizeH="0" baseline="0" noProof="0" dirty="0">
                    <a:ln>
                      <a:noFill/>
                    </a:ln>
                    <a:solidFill>
                      <a:schemeClr val="dk1"/>
                    </a:solidFill>
                    <a:effectLst/>
                    <a:uLnTx/>
                    <a:uFillTx/>
                    <a:latin typeface="+mn-lt"/>
                    <a:ea typeface="+mn-ea"/>
                    <a:cs typeface="+mn-cs"/>
                  </a:rPr>
                  <a:t>, Java</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chemeClr val="dk1"/>
                    </a:solidFill>
                    <a:effectLst/>
                    <a:uLnTx/>
                    <a:uFillTx/>
                    <a:latin typeface="+mn-lt"/>
                    <a:ea typeface="+mn-ea"/>
                    <a:cs typeface="+mn-cs"/>
                  </a:rPr>
                  <a:t>Python, Go,</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800" b="0" i="0" u="none" strike="noStrike" kern="1200" cap="none" spc="0" normalizeH="0" baseline="0" noProof="0" dirty="0">
                    <a:ln>
                      <a:noFill/>
                    </a:ln>
                    <a:solidFill>
                      <a:schemeClr val="dk1"/>
                    </a:solidFill>
                    <a:effectLst/>
                    <a:uLnTx/>
                    <a:uFillTx/>
                    <a:latin typeface="+mn-lt"/>
                    <a:ea typeface="+mn-ea"/>
                    <a:cs typeface="+mn-cs"/>
                  </a:rPr>
                  <a:t>…..</a:t>
                </a:r>
                <a:endParaRPr kumimoji="0" lang="en-US" altLang="zh-CN" sz="800" b="0" i="0" u="none" strike="noStrike" kern="1200" cap="none" spc="0" normalizeH="0" baseline="0" noProof="0" dirty="0">
                  <a:ln>
                    <a:noFill/>
                  </a:ln>
                  <a:solidFill>
                    <a:schemeClr val="dk1"/>
                  </a:solidFill>
                  <a:effectLst/>
                  <a:uLnTx/>
                  <a:uFillTx/>
                  <a:latin typeface="+mn-lt"/>
                  <a:ea typeface="+mn-ea"/>
                  <a:cs typeface="+mn-cs"/>
                </a:endParaRPr>
              </a:p>
            </p:txBody>
          </p:sp>
          <p:sp>
            <p:nvSpPr>
              <p:cNvPr id="37" name="任意多边形: 形状 36"/>
              <p:cNvSpPr/>
              <p:nvPr/>
            </p:nvSpPr>
            <p:spPr>
              <a:xfrm>
                <a:off x="942594" y="2663449"/>
                <a:ext cx="4908096" cy="2501036"/>
              </a:xfrm>
              <a:custGeom>
                <a:avLst/>
                <a:gdLst>
                  <a:gd name="connsiteX0" fmla="*/ 5549462 w 5549462"/>
                  <a:gd name="connsiteY0" fmla="*/ 2821 h 3439704"/>
                  <a:gd name="connsiteX1" fmla="*/ 1923393 w 5549462"/>
                  <a:gd name="connsiteY1" fmla="*/ 554614 h 3439704"/>
                  <a:gd name="connsiteX2" fmla="*/ 0 w 5549462"/>
                  <a:gd name="connsiteY2" fmla="*/ 3439704 h 3439704"/>
                </a:gdLst>
                <a:ahLst/>
                <a:cxnLst>
                  <a:cxn ang="0">
                    <a:pos x="connsiteX0" y="connsiteY0"/>
                  </a:cxn>
                  <a:cxn ang="0">
                    <a:pos x="connsiteX1" y="connsiteY1"/>
                  </a:cxn>
                  <a:cxn ang="0">
                    <a:pos x="connsiteX2" y="connsiteY2"/>
                  </a:cxn>
                </a:cxnLst>
                <a:rect l="l" t="t" r="r" b="b"/>
                <a:pathLst>
                  <a:path w="5549462" h="3439704">
                    <a:moveTo>
                      <a:pt x="5549462" y="2821"/>
                    </a:moveTo>
                    <a:cubicBezTo>
                      <a:pt x="4198882" y="-7690"/>
                      <a:pt x="2848303" y="-18200"/>
                      <a:pt x="1923393" y="554614"/>
                    </a:cubicBezTo>
                    <a:cubicBezTo>
                      <a:pt x="998483" y="1127428"/>
                      <a:pt x="499241" y="2283566"/>
                      <a:pt x="0" y="3439704"/>
                    </a:cubicBezTo>
                  </a:path>
                </a:pathLst>
              </a:cu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800" b="0" i="0" u="none" strike="noStrike" kern="1200" cap="none" spc="0" normalizeH="0" baseline="0" noProof="0">
                  <a:ln>
                    <a:noFill/>
                  </a:ln>
                  <a:solidFill>
                    <a:schemeClr val="tx1"/>
                  </a:solidFill>
                  <a:effectLst/>
                  <a:uLnTx/>
                  <a:uFillTx/>
                  <a:latin typeface="+mn-lt"/>
                  <a:ea typeface="+mn-ea"/>
                  <a:cs typeface="+mn-cs"/>
                </a:endParaRPr>
              </a:p>
            </p:txBody>
          </p:sp>
          <p:sp>
            <p:nvSpPr>
              <p:cNvPr id="14366" name="文本框 37"/>
              <p:cNvSpPr txBox="1"/>
              <p:nvPr/>
            </p:nvSpPr>
            <p:spPr>
              <a:xfrm>
                <a:off x="2382044" y="3244335"/>
                <a:ext cx="961697" cy="43857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800" dirty="0">
                    <a:solidFill>
                      <a:srgbClr val="0000CC"/>
                    </a:solidFill>
                  </a:rPr>
                  <a:t>编译</a:t>
                </a:r>
                <a:endParaRPr lang="en-US" altLang="zh-CN" sz="800" dirty="0">
                  <a:solidFill>
                    <a:srgbClr val="0000CC"/>
                  </a:solidFill>
                </a:endParaRPr>
              </a:p>
            </p:txBody>
          </p:sp>
          <p:pic>
            <p:nvPicPr>
              <p:cNvPr id="14367" name="图片 38"/>
              <p:cNvPicPr>
                <a:picLocks noChangeAspect="1"/>
              </p:cNvPicPr>
              <p:nvPr/>
            </p:nvPicPr>
            <p:blipFill>
              <a:blip r:embed="rId4"/>
              <a:stretch>
                <a:fillRect/>
              </a:stretch>
            </p:blipFill>
            <p:spPr>
              <a:xfrm>
                <a:off x="460968" y="5283532"/>
                <a:ext cx="1271681" cy="737933"/>
              </a:xfrm>
              <a:prstGeom prst="rect">
                <a:avLst/>
              </a:prstGeom>
              <a:noFill/>
              <a:ln w="9525">
                <a:noFill/>
              </a:ln>
            </p:spPr>
          </p:pic>
          <p:sp>
            <p:nvSpPr>
              <p:cNvPr id="14368" name="文本框 44"/>
              <p:cNvSpPr txBox="1"/>
              <p:nvPr/>
            </p:nvSpPr>
            <p:spPr>
              <a:xfrm>
                <a:off x="1045780" y="4962748"/>
                <a:ext cx="1192923" cy="6891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800" dirty="0">
                    <a:solidFill>
                      <a:srgbClr val="0000CC"/>
                    </a:solidFill>
                  </a:rPr>
                  <a:t>01010101…</a:t>
                </a:r>
                <a:endParaRPr lang="en-US" altLang="zh-CN" sz="800" dirty="0">
                  <a:solidFill>
                    <a:srgbClr val="0000CC"/>
                  </a:solidFill>
                </a:endParaRPr>
              </a:p>
            </p:txBody>
          </p:sp>
          <p:sp>
            <p:nvSpPr>
              <p:cNvPr id="14369" name="文本框 45"/>
              <p:cNvSpPr txBox="1"/>
              <p:nvPr/>
            </p:nvSpPr>
            <p:spPr>
              <a:xfrm>
                <a:off x="3064568" y="6112503"/>
                <a:ext cx="2532186" cy="43857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800" dirty="0">
                    <a:solidFill>
                      <a:srgbClr val="0000CC"/>
                    </a:solidFill>
                  </a:rPr>
                  <a:t>汇编</a:t>
                </a:r>
                <a:endParaRPr lang="en-US" altLang="zh-CN" sz="800" dirty="0">
                  <a:solidFill>
                    <a:srgbClr val="0000CC"/>
                  </a:solidFill>
                </a:endParaRPr>
              </a:p>
            </p:txBody>
          </p:sp>
        </p:grpSp>
        <p:cxnSp>
          <p:nvCxnSpPr>
            <p:cNvPr id="49" name="直接箭头连接符 48"/>
            <p:cNvCxnSpPr/>
            <p:nvPr/>
          </p:nvCxnSpPr>
          <p:spPr>
            <a:xfrm flipH="1" flipV="1">
              <a:off x="1973855" y="4586535"/>
              <a:ext cx="1401782" cy="77779"/>
            </a:xfrm>
            <a:prstGeom prst="straightConnector1">
              <a:avLst/>
            </a:prstGeom>
            <a:ln>
              <a:headEnd type="triangl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9" name="任意多边形: 形状 8"/>
          <p:cNvSpPr/>
          <p:nvPr/>
        </p:nvSpPr>
        <p:spPr>
          <a:xfrm>
            <a:off x="452438" y="4697413"/>
            <a:ext cx="650875" cy="542925"/>
          </a:xfrm>
          <a:custGeom>
            <a:avLst/>
            <a:gdLst>
              <a:gd name="connsiteX0" fmla="*/ 650535 w 650535"/>
              <a:gd name="connsiteY0" fmla="*/ 0 h 541869"/>
              <a:gd name="connsiteX1" fmla="*/ 540177 w 650535"/>
              <a:gd name="connsiteY1" fmla="*/ 536028 h 541869"/>
              <a:gd name="connsiteX2" fmla="*/ 4149 w 650535"/>
              <a:gd name="connsiteY2" fmla="*/ 268014 h 541869"/>
              <a:gd name="connsiteX3" fmla="*/ 335225 w 650535"/>
              <a:gd name="connsiteY3" fmla="*/ 0 h 541869"/>
            </a:gdLst>
            <a:ahLst/>
            <a:cxnLst>
              <a:cxn ang="0">
                <a:pos x="connsiteX0" y="connsiteY0"/>
              </a:cxn>
              <a:cxn ang="0">
                <a:pos x="connsiteX1" y="connsiteY1"/>
              </a:cxn>
              <a:cxn ang="0">
                <a:pos x="connsiteX2" y="connsiteY2"/>
              </a:cxn>
              <a:cxn ang="0">
                <a:pos x="connsiteX3" y="connsiteY3"/>
              </a:cxn>
            </a:cxnLst>
            <a:rect l="l" t="t" r="r" b="b"/>
            <a:pathLst>
              <a:path w="650535" h="541869">
                <a:moveTo>
                  <a:pt x="650535" y="0"/>
                </a:moveTo>
                <a:cubicBezTo>
                  <a:pt x="649221" y="245679"/>
                  <a:pt x="647908" y="491359"/>
                  <a:pt x="540177" y="536028"/>
                </a:cubicBezTo>
                <a:cubicBezTo>
                  <a:pt x="432446" y="580697"/>
                  <a:pt x="38308" y="357352"/>
                  <a:pt x="4149" y="268014"/>
                </a:cubicBezTo>
                <a:cubicBezTo>
                  <a:pt x="-30010" y="178676"/>
                  <a:pt x="152607" y="89338"/>
                  <a:pt x="335225" y="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lt1"/>
              </a:solidFill>
              <a:effectLst/>
              <a:uLnTx/>
              <a:uFillTx/>
              <a:latin typeface="+mn-lt"/>
              <a:ea typeface="+mn-ea"/>
              <a:cs typeface="+mn-cs"/>
            </a:endParaRPr>
          </a:p>
        </p:txBody>
      </p:sp>
      <p:sp>
        <p:nvSpPr>
          <p:cNvPr id="14351" name="文本框 49"/>
          <p:cNvSpPr txBox="1"/>
          <p:nvPr/>
        </p:nvSpPr>
        <p:spPr>
          <a:xfrm>
            <a:off x="520700" y="4829175"/>
            <a:ext cx="1762125" cy="276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t>测试</a:t>
            </a:r>
            <a:endParaRPr lang="en-US" altLang="zh-CN" sz="1200" dirty="0"/>
          </a:p>
        </p:txBody>
      </p:sp>
      <p:sp>
        <p:nvSpPr>
          <p:cNvPr id="56" name="文本框 55"/>
          <p:cNvSpPr txBox="1"/>
          <p:nvPr/>
        </p:nvSpPr>
        <p:spPr>
          <a:xfrm>
            <a:off x="7019925" y="4637088"/>
            <a:ext cx="2001838" cy="193992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mn-lt"/>
                <a:ea typeface="+mn-ea"/>
                <a:cs typeface="+mn-cs"/>
              </a:rPr>
              <a:t>软件工程目标：保障软件质量</a:t>
            </a:r>
            <a:endParaRPr kumimoji="0" lang="en-US" altLang="zh-CN" sz="2400" b="0" i="0" u="none" strike="noStrike" kern="1200" cap="none" spc="0" normalizeH="0" baseline="0" noProof="0" dirty="0">
              <a:ln>
                <a:noFill/>
              </a:ln>
              <a:solidFill>
                <a:srgbClr val="C00000"/>
              </a:solidFill>
              <a:effectLst/>
              <a:uLnTx/>
              <a:uFillTx/>
              <a:latin typeface="+mn-lt"/>
              <a:ea typeface="+mn-ea"/>
              <a:cs typeface="+mn-cs"/>
            </a:endParaRPr>
          </a:p>
          <a:p>
            <a:pPr marL="0" marR="0" lvl="0" indent="0" algn="just"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mn-lt"/>
                <a:ea typeface="+mn-ea"/>
                <a:cs typeface="+mn-cs"/>
              </a:rPr>
              <a:t>代码自动生成</a:t>
            </a:r>
            <a:endParaRPr kumimoji="0" lang="en-US" altLang="zh-CN" sz="2400" b="0" i="0" u="none" strike="noStrike" kern="1200" cap="none" spc="0" normalizeH="0" baseline="0" noProof="0" dirty="0">
              <a:ln>
                <a:noFill/>
              </a:ln>
              <a:solidFill>
                <a:srgbClr val="C00000"/>
              </a:solidFill>
              <a:effectLst/>
              <a:uLnTx/>
              <a:uFillTx/>
              <a:latin typeface="+mn-lt"/>
              <a:ea typeface="+mn-ea"/>
              <a:cs typeface="+mn-cs"/>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down)">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标题 1"/>
          <p:cNvSpPr>
            <a:spLocks noGrp="1"/>
          </p:cNvSpPr>
          <p:nvPr>
            <p:ph type="title"/>
          </p:nvPr>
        </p:nvSpPr>
        <p:spPr/>
        <p:txBody>
          <a:bodyPr vert="horz" wrap="square" lIns="91440" tIns="45720" rIns="91440" bIns="45720" anchor="ctr" anchorCtr="0"/>
          <a:p>
            <a:r>
              <a:rPr lang="zh-CN" altLang="en-US" dirty="0"/>
              <a:t>一些主流编译器</a:t>
            </a:r>
            <a:endParaRPr lang="zh-CN" altLang="en-US" dirty="0"/>
          </a:p>
        </p:txBody>
      </p:sp>
      <p:sp>
        <p:nvSpPr>
          <p:cNvPr id="91139" name="内容占位符 2"/>
          <p:cNvSpPr>
            <a:spLocks noGrp="1"/>
          </p:cNvSpPr>
          <p:nvPr>
            <p:ph idx="1"/>
          </p:nvPr>
        </p:nvSpPr>
        <p:spPr/>
        <p:txBody>
          <a:bodyPr vert="horz" wrap="square" lIns="91440" tIns="45720" rIns="91440" bIns="45720" anchor="t" anchorCtr="0"/>
          <a:p>
            <a:r>
              <a:rPr lang="en-US" altLang="zh-CN" sz="2000" dirty="0"/>
              <a:t>GCC(</a:t>
            </a:r>
            <a:r>
              <a:rPr lang="en-US" altLang="zh-CN" sz="2000" b="1" dirty="0"/>
              <a:t>GNU Compiler Collection</a:t>
            </a:r>
            <a:r>
              <a:rPr lang="zh-CN" altLang="zh-CN" sz="2000" b="1" dirty="0"/>
              <a:t>，</a:t>
            </a:r>
            <a:r>
              <a:rPr lang="en-US" altLang="zh-CN" sz="2000" b="1" dirty="0"/>
              <a:t>GCC)</a:t>
            </a:r>
            <a:r>
              <a:rPr lang="zh-CN" altLang="en-US" sz="2000" b="1" dirty="0"/>
              <a:t> </a:t>
            </a:r>
            <a:r>
              <a:rPr lang="en-US" altLang="zh-CN" sz="2000" b="1" dirty="0"/>
              <a:t>1985</a:t>
            </a:r>
            <a:r>
              <a:rPr lang="zh-CN" altLang="en-US" sz="2000" b="1" dirty="0"/>
              <a:t>年由理查德</a:t>
            </a:r>
            <a:r>
              <a:rPr lang="en-US" altLang="zh-CN" sz="2000" b="1" dirty="0"/>
              <a:t>•</a:t>
            </a:r>
            <a:r>
              <a:rPr lang="zh-CN" altLang="en-US" sz="2000" b="1" dirty="0"/>
              <a:t>马修</a:t>
            </a:r>
            <a:r>
              <a:rPr lang="en-US" altLang="zh-CN" sz="2000" b="1" dirty="0"/>
              <a:t>•</a:t>
            </a:r>
            <a:r>
              <a:rPr lang="zh-CN" altLang="en-US" sz="2000" b="1" dirty="0"/>
              <a:t>斯托曼开始发展，现在由自由软件基金会负责维护工作，</a:t>
            </a:r>
            <a:r>
              <a:rPr lang="zh-CN" altLang="en-US" sz="2000" dirty="0"/>
              <a:t>比较复杂，没有采用模块化。</a:t>
            </a:r>
            <a:endParaRPr lang="zh-CN" altLang="en-US" sz="2000" dirty="0"/>
          </a:p>
          <a:p>
            <a:r>
              <a:rPr lang="en-US" altLang="zh-CN" sz="2000" dirty="0"/>
              <a:t>LLVM(Low Level Virtual Machine)</a:t>
            </a:r>
            <a:r>
              <a:rPr lang="zh-CN" altLang="en-US" sz="2000" dirty="0"/>
              <a:t>主要侧重编译后端（优化等）。</a:t>
            </a:r>
            <a:r>
              <a:rPr lang="en-US" altLang="zh-CN" sz="2000" dirty="0">
                <a:solidFill>
                  <a:srgbClr val="FF0000"/>
                </a:solidFill>
              </a:rPr>
              <a:t>[Chris Lattner, UIUC]</a:t>
            </a:r>
            <a:endParaRPr lang="en-US" altLang="zh-CN" sz="2000" dirty="0">
              <a:solidFill>
                <a:srgbClr val="FF0000"/>
              </a:solidFill>
            </a:endParaRPr>
          </a:p>
          <a:p>
            <a:r>
              <a:rPr lang="en-US" altLang="zh-CN" sz="2000" dirty="0"/>
              <a:t>Clang</a:t>
            </a:r>
            <a:r>
              <a:rPr lang="zh-CN" altLang="en-US" sz="2000" dirty="0"/>
              <a:t>是</a:t>
            </a:r>
            <a:r>
              <a:rPr lang="en-US" altLang="zh-CN" sz="2000" dirty="0"/>
              <a:t>Apple</a:t>
            </a:r>
            <a:r>
              <a:rPr lang="zh-CN" altLang="en-US" sz="2000" dirty="0"/>
              <a:t>全新开发的编译器前端。</a:t>
            </a:r>
            <a:r>
              <a:rPr lang="en-US" altLang="zh-CN" sz="2000" dirty="0"/>
              <a:t>Clang</a:t>
            </a:r>
            <a:r>
              <a:rPr lang="zh-CN" altLang="en-US" sz="2000" dirty="0"/>
              <a:t>本身性能优异，其生成的</a:t>
            </a:r>
            <a:r>
              <a:rPr lang="en-US" altLang="zh-CN" sz="2000" dirty="0"/>
              <a:t>AST</a:t>
            </a:r>
            <a:r>
              <a:rPr lang="zh-CN" altLang="en-US" sz="2000" dirty="0"/>
              <a:t>所耗用掉的内存仅仅是</a:t>
            </a:r>
            <a:r>
              <a:rPr lang="en-US" altLang="zh-CN" sz="2000" dirty="0"/>
              <a:t>GCC</a:t>
            </a:r>
            <a:r>
              <a:rPr lang="zh-CN" altLang="en-US" sz="2000" dirty="0"/>
              <a:t>的</a:t>
            </a:r>
            <a:r>
              <a:rPr lang="en-US" altLang="zh-CN" sz="2000" dirty="0"/>
              <a:t>20%</a:t>
            </a:r>
            <a:r>
              <a:rPr lang="zh-CN" altLang="en-US" sz="2000" dirty="0"/>
              <a:t>左右。</a:t>
            </a:r>
            <a:endParaRPr lang="zh-CN" altLang="en-US" sz="2000" dirty="0"/>
          </a:p>
          <a:p>
            <a:endParaRPr lang="zh-CN" altLang="en-US" dirty="0"/>
          </a:p>
          <a:p>
            <a:endParaRPr lang="zh-CN" altLang="en-US" dirty="0"/>
          </a:p>
        </p:txBody>
      </p:sp>
      <p:pic>
        <p:nvPicPr>
          <p:cNvPr id="91140" name="图片 3" descr="https://images.cnblogs.com/cnblogs_com/ydhliphonedev/201208/201208291118216886.png"/>
          <p:cNvPicPr/>
          <p:nvPr/>
        </p:nvPicPr>
        <p:blipFill>
          <a:blip r:embed="rId1"/>
          <a:stretch>
            <a:fillRect/>
          </a:stretch>
        </p:blipFill>
        <p:spPr>
          <a:xfrm>
            <a:off x="5322888" y="4373563"/>
            <a:ext cx="3641725" cy="2366962"/>
          </a:xfrm>
          <a:prstGeom prst="rect">
            <a:avLst/>
          </a:prstGeom>
          <a:noFill/>
          <a:ln w="9525">
            <a:noFill/>
          </a:ln>
        </p:spPr>
      </p:pic>
      <p:sp>
        <p:nvSpPr>
          <p:cNvPr id="91141" name="文本框 3"/>
          <p:cNvSpPr txBox="1"/>
          <p:nvPr/>
        </p:nvSpPr>
        <p:spPr>
          <a:xfrm>
            <a:off x="971550" y="5876925"/>
            <a:ext cx="15541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rPr>
              <a:t>知识扩展</a:t>
            </a:r>
            <a:r>
              <a:rPr lang="en-US" altLang="zh-CN" sz="2400" dirty="0">
                <a:solidFill>
                  <a:srgbClr val="FF0000"/>
                </a:solidFill>
              </a:rPr>
              <a:t>1</a:t>
            </a:r>
            <a:endParaRPr lang="en-US" altLang="zh-CN" sz="2400"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标题 1"/>
          <p:cNvSpPr>
            <a:spLocks noGrp="1"/>
          </p:cNvSpPr>
          <p:nvPr>
            <p:ph type="title"/>
          </p:nvPr>
        </p:nvSpPr>
        <p:spPr/>
        <p:txBody>
          <a:bodyPr vert="horz" wrap="square" lIns="91440" tIns="45720" rIns="91440" bIns="45720" anchor="ctr" anchorCtr="0"/>
          <a:p>
            <a:endParaRPr lang="zh-CN" altLang="en-US" dirty="0"/>
          </a:p>
        </p:txBody>
      </p:sp>
      <p:sp>
        <p:nvSpPr>
          <p:cNvPr id="93187" name="内容占位符 2"/>
          <p:cNvSpPr>
            <a:spLocks noGrp="1"/>
          </p:cNvSpPr>
          <p:nvPr>
            <p:ph idx="1"/>
          </p:nvPr>
        </p:nvSpPr>
        <p:spPr/>
        <p:txBody>
          <a:bodyPr vert="horz" wrap="square" lIns="91440" tIns="45720" rIns="91440" bIns="45720" anchor="t" anchorCtr="0"/>
          <a:p>
            <a:endParaRPr lang="zh-CN" altLang="en-US" dirty="0"/>
          </a:p>
        </p:txBody>
      </p:sp>
      <p:pic>
        <p:nvPicPr>
          <p:cNvPr id="93188" name="Picture 2"/>
          <p:cNvPicPr>
            <a:picLocks noChangeAspect="1"/>
          </p:cNvPicPr>
          <p:nvPr/>
        </p:nvPicPr>
        <p:blipFill>
          <a:blip r:embed="rId1"/>
          <a:stretch>
            <a:fillRect/>
          </a:stretch>
        </p:blipFill>
        <p:spPr>
          <a:xfrm>
            <a:off x="5219700" y="549275"/>
            <a:ext cx="3360738" cy="5972175"/>
          </a:xfrm>
          <a:prstGeom prst="rect">
            <a:avLst/>
          </a:prstGeom>
          <a:noFill/>
          <a:ln w="9525">
            <a:noFill/>
          </a:ln>
        </p:spPr>
      </p:pic>
      <p:pic>
        <p:nvPicPr>
          <p:cNvPr id="93189" name="Picture 3"/>
          <p:cNvPicPr>
            <a:picLocks noChangeAspect="1"/>
          </p:cNvPicPr>
          <p:nvPr/>
        </p:nvPicPr>
        <p:blipFill>
          <a:blip r:embed="rId2"/>
          <a:stretch>
            <a:fillRect/>
          </a:stretch>
        </p:blipFill>
        <p:spPr>
          <a:xfrm>
            <a:off x="896938" y="263525"/>
            <a:ext cx="3603625" cy="6405563"/>
          </a:xfrm>
          <a:prstGeom prst="rect">
            <a:avLst/>
          </a:prstGeom>
          <a:noFill/>
          <a:ln w="9525">
            <a:noFill/>
          </a:ln>
        </p:spPr>
      </p:pic>
      <p:sp>
        <p:nvSpPr>
          <p:cNvPr id="93190" name="文本框 3"/>
          <p:cNvSpPr txBox="1"/>
          <p:nvPr/>
        </p:nvSpPr>
        <p:spPr>
          <a:xfrm>
            <a:off x="7524750" y="5372100"/>
            <a:ext cx="15541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rPr>
              <a:t>知识扩展</a:t>
            </a:r>
            <a:r>
              <a:rPr lang="en-US" altLang="zh-CN" sz="2400" dirty="0">
                <a:solidFill>
                  <a:srgbClr val="FF0000"/>
                </a:solidFill>
              </a:rPr>
              <a:t>2</a:t>
            </a:r>
            <a:endParaRPr lang="en-US" altLang="zh-CN" sz="2400" dirty="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内容占位符 2"/>
          <p:cNvSpPr txBox="1"/>
          <p:nvPr/>
        </p:nvSpPr>
        <p:spPr>
          <a:xfrm>
            <a:off x="207963" y="922338"/>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endParaRPr lang="en-US" altLang="zh-CN" sz="2800" dirty="0">
              <a:solidFill>
                <a:srgbClr val="993300"/>
              </a:solidFill>
            </a:endParaRPr>
          </a:p>
        </p:txBody>
      </p:sp>
      <p:sp>
        <p:nvSpPr>
          <p:cNvPr id="3" name="矩形 2"/>
          <p:cNvSpPr/>
          <p:nvPr/>
        </p:nvSpPr>
        <p:spPr>
          <a:xfrm>
            <a:off x="512763" y="1038225"/>
            <a:ext cx="8196263" cy="4929188"/>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marL="342900" indent="-342900">
              <a:defRPr sz="2400" b="1">
                <a:solidFill>
                  <a:schemeClr val="tx1"/>
                </a:solidFill>
                <a:latin typeface="Arial" panose="020B0604020202020204" pitchFamily="34" charset="0"/>
                <a:ea typeface="宋体" panose="02010600030101010101" pitchFamily="2" charset="-122"/>
              </a:defRPr>
            </a:lvl1pPr>
            <a:lvl2pPr marL="2857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你了解航空航天软件吗？它们的主要特征是什么？</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你觉得如何开发高质量的航空航天软件？</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ü"/>
              <a:defRPr/>
            </a:pP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pic>
        <p:nvPicPr>
          <p:cNvPr id="95236" name="Picture 1"/>
          <p:cNvPicPr>
            <a:picLocks noChangeAspect="1"/>
          </p:cNvPicPr>
          <p:nvPr/>
        </p:nvPicPr>
        <p:blipFill>
          <a:blip r:embed="rId1"/>
          <a:stretch>
            <a:fillRect/>
          </a:stretch>
        </p:blipFill>
        <p:spPr>
          <a:xfrm>
            <a:off x="1524000" y="2132013"/>
            <a:ext cx="6096000" cy="3667125"/>
          </a:xfrm>
          <a:prstGeom prst="rect">
            <a:avLst/>
          </a:prstGeom>
          <a:noFill/>
          <a:ln w="9525">
            <a:noFill/>
          </a:ln>
          <a:effectLst>
            <a:prstShdw prst="shdw13" dist="53882" dir="13499999">
              <a:schemeClr val="bg2">
                <a:alpha val="50000"/>
              </a:schemeClr>
            </a:prstShdw>
          </a:effectLst>
        </p:spPr>
      </p:pic>
      <p:sp>
        <p:nvSpPr>
          <p:cNvPr id="95237" name="文本框 3"/>
          <p:cNvSpPr txBox="1"/>
          <p:nvPr/>
        </p:nvSpPr>
        <p:spPr>
          <a:xfrm>
            <a:off x="7524750" y="5372100"/>
            <a:ext cx="155416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rgbClr val="FF0000"/>
                </a:solidFill>
                <a:sym typeface="宋体" panose="02010600030101010101" pitchFamily="2" charset="-122"/>
              </a:rPr>
              <a:t>知识扩展</a:t>
            </a:r>
            <a:r>
              <a:rPr lang="en-US" altLang="zh-CN" sz="2400" dirty="0">
                <a:solidFill>
                  <a:srgbClr val="FF0000"/>
                </a:solidFill>
                <a:sym typeface="宋体" panose="02010600030101010101" pitchFamily="2" charset="-122"/>
              </a:rPr>
              <a:t>3</a:t>
            </a:r>
            <a:endParaRPr lang="en-US" altLang="zh-CN" sz="2400" dirty="0">
              <a:solidFill>
                <a:srgbClr val="FF0000"/>
              </a:solidFill>
              <a:sym typeface="宋体" panose="02010600030101010101" pitchFamily="2" charset="-122"/>
            </a:endParaRP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标题 1"/>
          <p:cNvSpPr>
            <a:spLocks noGrp="1"/>
          </p:cNvSpPr>
          <p:nvPr>
            <p:ph type="title"/>
          </p:nvPr>
        </p:nvSpPr>
        <p:spPr/>
        <p:txBody>
          <a:bodyPr vert="horz" wrap="square" lIns="91440" tIns="45720" rIns="91440" bIns="45720" anchor="ctr" anchorCtr="0"/>
          <a:p>
            <a:r>
              <a:rPr lang="zh-CN" altLang="en-US" dirty="0"/>
              <a:t>作业</a:t>
            </a:r>
            <a:endParaRPr lang="zh-CN" altLang="en-US" dirty="0"/>
          </a:p>
        </p:txBody>
      </p:sp>
      <p:sp>
        <p:nvSpPr>
          <p:cNvPr id="97283" name="内容占位符 2"/>
          <p:cNvSpPr>
            <a:spLocks noGrp="1"/>
          </p:cNvSpPr>
          <p:nvPr>
            <p:ph idx="1"/>
          </p:nvPr>
        </p:nvSpPr>
        <p:spPr>
          <a:ln>
            <a:solidFill>
              <a:srgbClr val="66FF99">
                <a:alpha val="100000"/>
              </a:srgbClr>
            </a:solidFill>
            <a:miter lim="800000"/>
          </a:ln>
        </p:spPr>
        <p:txBody>
          <a:bodyPr vert="horz" wrap="square" lIns="91440" tIns="45720" rIns="91440" bIns="45720" anchor="t" anchorCtr="0"/>
          <a:p>
            <a:r>
              <a:rPr lang="zh-CN" altLang="en-US" dirty="0"/>
              <a:t>整理出你编程过程中，出现的十个编译错误问题，比如有词法的，语法的，语义的等等。</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内容占位符 2"/>
          <p:cNvSpPr txBox="1"/>
          <p:nvPr/>
        </p:nvSpPr>
        <p:spPr>
          <a:xfrm>
            <a:off x="198438" y="908050"/>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r>
              <a:rPr lang="zh-CN" altLang="en-US" sz="2800" dirty="0">
                <a:solidFill>
                  <a:srgbClr val="993300"/>
                </a:solidFill>
                <a:latin typeface="黑体" panose="02010609060101010101" pitchFamily="49" charset="-122"/>
                <a:ea typeface="黑体" panose="02010609060101010101" pitchFamily="49" charset="-122"/>
              </a:rPr>
              <a:t>领域软件工程</a:t>
            </a:r>
            <a:r>
              <a:rPr lang="en-US" altLang="zh-CN" sz="2800" dirty="0">
                <a:solidFill>
                  <a:srgbClr val="993300"/>
                </a:solidFill>
                <a:latin typeface="黑体" panose="02010609060101010101" pitchFamily="49" charset="-122"/>
                <a:ea typeface="黑体" panose="02010609060101010101" pitchFamily="49" charset="-122"/>
              </a:rPr>
              <a:t>-&gt; </a:t>
            </a:r>
            <a:r>
              <a:rPr lang="zh-CN" altLang="en-US" sz="2800" dirty="0">
                <a:solidFill>
                  <a:srgbClr val="993300"/>
                </a:solidFill>
                <a:latin typeface="黑体" panose="02010609060101010101" pitchFamily="49" charset="-122"/>
                <a:ea typeface="黑体" panose="02010609060101010101" pitchFamily="49" charset="-122"/>
              </a:rPr>
              <a:t>高安全软件</a:t>
            </a:r>
            <a:r>
              <a:rPr lang="en-US" altLang="zh-CN" sz="2800" dirty="0">
                <a:solidFill>
                  <a:srgbClr val="993300"/>
                </a:solidFill>
                <a:latin typeface="黑体" panose="02010609060101010101" pitchFamily="49" charset="-122"/>
                <a:ea typeface="黑体" panose="02010609060101010101" pitchFamily="49" charset="-122"/>
              </a:rPr>
              <a:t>/</a:t>
            </a:r>
            <a:r>
              <a:rPr lang="zh-CN" altLang="en-US" sz="2800" dirty="0">
                <a:solidFill>
                  <a:srgbClr val="993300"/>
                </a:solidFill>
                <a:latin typeface="黑体" panose="02010609060101010101" pitchFamily="49" charset="-122"/>
                <a:ea typeface="黑体" panose="02010609060101010101" pitchFamily="49" charset="-122"/>
              </a:rPr>
              <a:t>安全关键软件</a:t>
            </a:r>
            <a:endParaRPr lang="en-US" altLang="zh-CN" sz="2800" dirty="0">
              <a:solidFill>
                <a:srgbClr val="993300"/>
              </a:solidFill>
            </a:endParaRPr>
          </a:p>
        </p:txBody>
      </p:sp>
      <p:sp>
        <p:nvSpPr>
          <p:cNvPr id="3" name="矩形 2"/>
          <p:cNvSpPr/>
          <p:nvPr/>
        </p:nvSpPr>
        <p:spPr>
          <a:xfrm>
            <a:off x="341313" y="1497013"/>
            <a:ext cx="8355013" cy="758825"/>
          </a:xfrm>
          <a:prstGeom prst="rect">
            <a:avLst/>
          </a:prstGeom>
        </p:spPr>
        <p:style>
          <a:lnRef idx="2">
            <a:schemeClr val="accent1"/>
          </a:lnRef>
          <a:fillRef idx="1">
            <a:schemeClr val="lt1"/>
          </a:fillRef>
          <a:effectRef idx="0">
            <a:schemeClr val="accent1"/>
          </a:effectRef>
          <a:fontRef idx="minor">
            <a:schemeClr val="dk1"/>
          </a:fontRef>
        </p:style>
        <p:txBody>
          <a:bodyPr anchor="ctr"/>
          <a:lstStyle>
            <a:lvl1pPr marL="342900" indent="-342900">
              <a:defRPr sz="2400" b="1">
                <a:solidFill>
                  <a:schemeClr val="tx1"/>
                </a:solidFill>
                <a:latin typeface="Arial" panose="020B0604020202020204" pitchFamily="34" charset="0"/>
                <a:ea typeface="宋体" panose="02010600030101010101" pitchFamily="2" charset="-122"/>
              </a:defRPr>
            </a:lvl1pPr>
            <a:lvl2pPr marL="285750" indent="-285750">
              <a:defRPr sz="2400" b="1">
                <a:solidFill>
                  <a:schemeClr val="tx1"/>
                </a:solidFill>
                <a:latin typeface="Arial" panose="020B0604020202020204" pitchFamily="34" charset="0"/>
                <a:ea typeface="宋体" panose="02010600030101010101" pitchFamily="2" charset="-122"/>
              </a:defRPr>
            </a:lvl2pPr>
            <a:lvl3pPr marL="1143000" indent="-228600">
              <a:defRPr sz="2400" b="1">
                <a:solidFill>
                  <a:schemeClr val="tx1"/>
                </a:solidFill>
                <a:latin typeface="Arial" panose="020B0604020202020204" pitchFamily="34" charset="0"/>
                <a:ea typeface="宋体" panose="02010600030101010101" pitchFamily="2" charset="-122"/>
              </a:defRPr>
            </a:lvl3pPr>
            <a:lvl4pPr marL="1600200" indent="-228600">
              <a:defRPr sz="2400" b="1">
                <a:solidFill>
                  <a:schemeClr val="tx1"/>
                </a:solidFill>
                <a:latin typeface="Arial" panose="020B0604020202020204" pitchFamily="34" charset="0"/>
                <a:ea typeface="宋体" panose="02010600030101010101" pitchFamily="2" charset="-122"/>
              </a:defRPr>
            </a:lvl4pPr>
            <a:lvl5pPr marL="2057400" indent="-228600">
              <a:defRPr sz="24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宋体" panose="02010600030101010101" pitchFamily="2" charset="-122"/>
              </a:defRPr>
            </a:lvl9pPr>
          </a:lstStyle>
          <a:p>
            <a:pPr marL="2857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航空航天等领域的关键嵌入式系统中，软件失效可能导致</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灾难性后果</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2857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通过</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严格的软件开发与验证过程</a:t>
            </a: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来保障安全关键软件质量</a:t>
            </a:r>
            <a:endParaRPr kumimoji="0" lang="en-US" altLang="zh-CN"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16388" name="组合 20"/>
          <p:cNvGrpSpPr/>
          <p:nvPr/>
        </p:nvGrpSpPr>
        <p:grpSpPr>
          <a:xfrm>
            <a:off x="1909763" y="2414588"/>
            <a:ext cx="4759325" cy="4116387"/>
            <a:chOff x="-74308" y="2460091"/>
            <a:chExt cx="4760041" cy="4116926"/>
          </a:xfrm>
        </p:grpSpPr>
        <p:sp>
          <p:nvSpPr>
            <p:cNvPr id="16391" name="圆角矩形 11"/>
            <p:cNvSpPr/>
            <p:nvPr/>
          </p:nvSpPr>
          <p:spPr>
            <a:xfrm>
              <a:off x="704687" y="5637280"/>
              <a:ext cx="2027200" cy="939737"/>
            </a:xfrm>
            <a:prstGeom prst="roundRect">
              <a:avLst>
                <a:gd name="adj" fmla="val 16667"/>
              </a:avLst>
            </a:prstGeom>
            <a:blipFill rotWithShape="1">
              <a:blip r:embed="rId1"/>
            </a:blipFill>
            <a:ln w="38100" cap="flat" cmpd="sng">
              <a:solidFill>
                <a:srgbClr val="FF0000"/>
              </a:solidFill>
              <a:prstDash val="sys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400" dirty="0">
                <a:latin typeface="Arial" panose="020B0604020202020204" pitchFamily="34" charset="0"/>
              </a:endParaRPr>
            </a:p>
          </p:txBody>
        </p:sp>
        <p:sp>
          <p:nvSpPr>
            <p:cNvPr id="16392" name="矩形 14"/>
            <p:cNvSpPr/>
            <p:nvPr/>
          </p:nvSpPr>
          <p:spPr>
            <a:xfrm>
              <a:off x="-74308" y="3115504"/>
              <a:ext cx="804862"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600" dirty="0">
                  <a:latin typeface="Arial" panose="020B0604020202020204" pitchFamily="34" charset="0"/>
                </a:rPr>
                <a:t>系统层</a:t>
              </a:r>
              <a:endParaRPr lang="zh-CN" altLang="en-US" sz="1600" dirty="0">
                <a:latin typeface="Arial" panose="020B0604020202020204" pitchFamily="34" charset="0"/>
              </a:endParaRPr>
            </a:p>
          </p:txBody>
        </p:sp>
        <p:sp>
          <p:nvSpPr>
            <p:cNvPr id="16393" name="矩形 16"/>
            <p:cNvSpPr/>
            <p:nvPr/>
          </p:nvSpPr>
          <p:spPr>
            <a:xfrm>
              <a:off x="-64689" y="5936995"/>
              <a:ext cx="804862" cy="3397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600" dirty="0">
                  <a:latin typeface="Arial" panose="020B0604020202020204" pitchFamily="34" charset="0"/>
                </a:rPr>
                <a:t>部件层</a:t>
              </a:r>
              <a:endParaRPr lang="zh-CN" altLang="en-US" sz="1600" dirty="0">
                <a:latin typeface="Arial" panose="020B0604020202020204" pitchFamily="34" charset="0"/>
              </a:endParaRPr>
            </a:p>
          </p:txBody>
        </p:sp>
        <p:sp>
          <p:nvSpPr>
            <p:cNvPr id="16394" name="圆角矩形 17"/>
            <p:cNvSpPr/>
            <p:nvPr/>
          </p:nvSpPr>
          <p:spPr>
            <a:xfrm>
              <a:off x="1084823" y="2460091"/>
              <a:ext cx="3227388" cy="2123737"/>
            </a:xfrm>
            <a:prstGeom prst="roundRect">
              <a:avLst>
                <a:gd name="adj" fmla="val 16667"/>
              </a:avLst>
            </a:prstGeom>
            <a:noFill/>
            <a:ln w="38100" cap="flat" cmpd="sng">
              <a:solidFill>
                <a:srgbClr val="FF0000"/>
              </a:solidFill>
              <a:prstDash val="sysDash"/>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endParaRPr lang="zh-CN" altLang="en-US" sz="2400" dirty="0">
                <a:latin typeface="Arial" panose="020B0604020202020204" pitchFamily="34" charset="0"/>
              </a:endParaRPr>
            </a:p>
          </p:txBody>
        </p:sp>
        <p:sp>
          <p:nvSpPr>
            <p:cNvPr id="26" name="矩形 25"/>
            <p:cNvSpPr/>
            <p:nvPr/>
          </p:nvSpPr>
          <p:spPr>
            <a:xfrm>
              <a:off x="1400701" y="2555353"/>
              <a:ext cx="2692805" cy="654136"/>
            </a:xfrm>
            <a:prstGeom prst="rect">
              <a:avLst/>
            </a:prstGeom>
            <a:ln w="28575">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系统安全分析</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与评估过程</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(ARP 4761)</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p:txBody>
        </p:sp>
        <p:sp>
          <p:nvSpPr>
            <p:cNvPr id="27" name="矩形 26"/>
            <p:cNvSpPr/>
            <p:nvPr/>
          </p:nvSpPr>
          <p:spPr>
            <a:xfrm>
              <a:off x="1410227" y="3795353"/>
              <a:ext cx="2692805" cy="654136"/>
            </a:xfrm>
            <a:prstGeom prst="rect">
              <a:avLst/>
            </a:prstGeom>
            <a:ln w="28575">
              <a:solidFill>
                <a:srgbClr val="0000CC"/>
              </a:solidFill>
            </a:ln>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系统开发过程</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(ARP 4754)</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28" name="直接箭头连接符 27"/>
            <p:cNvCxnSpPr/>
            <p:nvPr/>
          </p:nvCxnSpPr>
          <p:spPr>
            <a:xfrm>
              <a:off x="1672205" y="3236480"/>
              <a:ext cx="0" cy="5398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398" name="文本框 28"/>
            <p:cNvSpPr txBox="1"/>
            <p:nvPr/>
          </p:nvSpPr>
          <p:spPr>
            <a:xfrm>
              <a:off x="1625635" y="3163504"/>
              <a:ext cx="1038754" cy="6463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t>功能、</a:t>
              </a:r>
              <a:endParaRPr lang="en-US" altLang="zh-CN" sz="1200" dirty="0"/>
            </a:p>
            <a:p>
              <a:pPr marL="0" lvl="0" indent="0" eaLnBrk="1" hangingPunct="1">
                <a:spcBef>
                  <a:spcPct val="0"/>
                </a:spcBef>
                <a:buNone/>
              </a:pPr>
              <a:r>
                <a:rPr lang="zh-CN" altLang="en-US" sz="1200" dirty="0"/>
                <a:t>失效、</a:t>
              </a:r>
              <a:endParaRPr lang="en-US" altLang="zh-CN" sz="1200" dirty="0"/>
            </a:p>
            <a:p>
              <a:pPr marL="0" lvl="0" indent="0" eaLnBrk="1" hangingPunct="1">
                <a:spcBef>
                  <a:spcPct val="0"/>
                </a:spcBef>
                <a:buNone/>
              </a:pPr>
              <a:r>
                <a:rPr lang="zh-CN" altLang="en-US" sz="1200" dirty="0"/>
                <a:t>安全信息</a:t>
              </a:r>
              <a:endParaRPr lang="en-US" altLang="zh-CN" sz="1200" dirty="0"/>
            </a:p>
          </p:txBody>
        </p:sp>
        <p:sp>
          <p:nvSpPr>
            <p:cNvPr id="16399" name="文本框 30"/>
            <p:cNvSpPr txBox="1"/>
            <p:nvPr/>
          </p:nvSpPr>
          <p:spPr>
            <a:xfrm>
              <a:off x="2755137" y="3377291"/>
              <a:ext cx="1338262" cy="2769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t>系统设计信息</a:t>
              </a:r>
              <a:endParaRPr lang="en-US" altLang="zh-CN" sz="1200" dirty="0"/>
            </a:p>
          </p:txBody>
        </p:sp>
        <p:sp>
          <p:nvSpPr>
            <p:cNvPr id="32" name="矩形 31"/>
            <p:cNvSpPr/>
            <p:nvPr/>
          </p:nvSpPr>
          <p:spPr>
            <a:xfrm>
              <a:off x="843405" y="5786338"/>
              <a:ext cx="1768741" cy="654136"/>
            </a:xfrm>
            <a:prstGeom prst="rect">
              <a:avLst/>
            </a:prstGeom>
            <a:ln w="28575">
              <a:solidFill>
                <a:srgbClr val="7030A0"/>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软件开发过程</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(DO-178B/C)</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p:txBody>
        </p:sp>
        <p:sp>
          <p:nvSpPr>
            <p:cNvPr id="33" name="矩形 32"/>
            <p:cNvSpPr/>
            <p:nvPr/>
          </p:nvSpPr>
          <p:spPr>
            <a:xfrm>
              <a:off x="2924930" y="5779988"/>
              <a:ext cx="1760803" cy="654136"/>
            </a:xfrm>
            <a:prstGeom prst="rect">
              <a:avLst/>
            </a:prstGeom>
            <a:ln w="28575">
              <a:solidFill>
                <a:srgbClr val="00B0F0"/>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硬件开发过程</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(DO-254)</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p:txBody>
        </p:sp>
        <p:sp>
          <p:nvSpPr>
            <p:cNvPr id="34" name="矩形 33"/>
            <p:cNvSpPr/>
            <p:nvPr/>
          </p:nvSpPr>
          <p:spPr>
            <a:xfrm>
              <a:off x="1865909" y="4767030"/>
              <a:ext cx="1770328" cy="654136"/>
            </a:xfrm>
            <a:prstGeom prst="rect">
              <a:avLst/>
            </a:prstGeom>
            <a:ln w="28575">
              <a:solidFill>
                <a:schemeClr val="accent2"/>
              </a:solidFill>
            </a:ln>
          </p:spPr>
          <p:style>
            <a:lnRef idx="2">
              <a:schemeClr val="accent4"/>
            </a:lnRef>
            <a:fillRef idx="1">
              <a:schemeClr val="lt1"/>
            </a:fillRef>
            <a:effectRef idx="0">
              <a:schemeClr val="accent4"/>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综合化航空电子</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chemeClr val="dk1"/>
                  </a:solidFill>
                  <a:effectLst/>
                  <a:uLnTx/>
                  <a:uFillTx/>
                  <a:latin typeface="+mn-lt"/>
                  <a:ea typeface="+mn-ea"/>
                  <a:cs typeface="+mn-cs"/>
                </a:rPr>
                <a:t>系统开发过程</a:t>
              </a:r>
              <a:endParaRPr kumimoji="0" lang="en-US" altLang="zh-CN" sz="1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chemeClr val="dk1"/>
                  </a:solidFill>
                  <a:effectLst/>
                  <a:uLnTx/>
                  <a:uFillTx/>
                  <a:latin typeface="+mn-lt"/>
                  <a:ea typeface="+mn-ea"/>
                  <a:cs typeface="+mn-cs"/>
                </a:rPr>
                <a:t>(DO-297)</a:t>
              </a:r>
              <a:endParaRPr kumimoji="0" lang="zh-CN" altLang="en-US" sz="1400" b="0" i="0" u="none" strike="noStrike" kern="1200" cap="none" spc="0" normalizeH="0" baseline="0" noProof="0" dirty="0">
                <a:ln>
                  <a:noFill/>
                </a:ln>
                <a:solidFill>
                  <a:schemeClr val="dk1"/>
                </a:solidFill>
                <a:effectLst/>
                <a:uLnTx/>
                <a:uFillTx/>
                <a:latin typeface="+mn-lt"/>
                <a:ea typeface="+mn-ea"/>
                <a:cs typeface="+mn-cs"/>
              </a:endParaRPr>
            </a:p>
          </p:txBody>
        </p:sp>
        <p:cxnSp>
          <p:nvCxnSpPr>
            <p:cNvPr id="35" name="直接箭头连接符 34"/>
            <p:cNvCxnSpPr/>
            <p:nvPr/>
          </p:nvCxnSpPr>
          <p:spPr>
            <a:xfrm>
              <a:off x="3836292" y="4462190"/>
              <a:ext cx="0" cy="130350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a:off x="2766156" y="4465366"/>
              <a:ext cx="0" cy="26514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直接箭头连接符 36"/>
            <p:cNvCxnSpPr/>
            <p:nvPr/>
          </p:nvCxnSpPr>
          <p:spPr>
            <a:xfrm>
              <a:off x="1632511" y="4462190"/>
              <a:ext cx="0" cy="1303509"/>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8" name="直接箭头连接符 37"/>
            <p:cNvCxnSpPr/>
            <p:nvPr/>
          </p:nvCxnSpPr>
          <p:spPr>
            <a:xfrm>
              <a:off x="3785485" y="3236480"/>
              <a:ext cx="0" cy="539821"/>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6407" name="文本框 38"/>
            <p:cNvSpPr txBox="1"/>
            <p:nvPr/>
          </p:nvSpPr>
          <p:spPr>
            <a:xfrm>
              <a:off x="879505" y="4955121"/>
              <a:ext cx="1072471" cy="276999"/>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200" dirty="0"/>
                <a:t>A</a:t>
              </a:r>
              <a:r>
                <a:rPr lang="zh-CN" altLang="en-US" sz="1200" dirty="0"/>
                <a:t>级</a:t>
              </a:r>
              <a:r>
                <a:rPr lang="en-US" altLang="zh-CN" sz="1200" dirty="0"/>
                <a:t>/B</a:t>
              </a:r>
              <a:r>
                <a:rPr lang="zh-CN" altLang="en-US" sz="1200" dirty="0"/>
                <a:t>级</a:t>
              </a:r>
              <a:endParaRPr lang="en-US" altLang="zh-CN" sz="1200" dirty="0"/>
            </a:p>
          </p:txBody>
        </p:sp>
      </p:grpSp>
      <p:sp>
        <p:nvSpPr>
          <p:cNvPr id="16389" name="文本框 92"/>
          <p:cNvSpPr txBox="1"/>
          <p:nvPr/>
        </p:nvSpPr>
        <p:spPr>
          <a:xfrm>
            <a:off x="7027863" y="6024563"/>
            <a:ext cx="2336800" cy="5857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600" dirty="0">
                <a:solidFill>
                  <a:srgbClr val="FF0000"/>
                </a:solidFill>
              </a:rPr>
              <a:t>A</a:t>
            </a:r>
            <a:r>
              <a:rPr lang="zh-CN" altLang="en-US" sz="1600" dirty="0">
                <a:solidFill>
                  <a:srgbClr val="FF0000"/>
                </a:solidFill>
              </a:rPr>
              <a:t>级：失效概率</a:t>
            </a:r>
            <a:r>
              <a:rPr lang="en-US" altLang="zh-CN" sz="1600" dirty="0">
                <a:solidFill>
                  <a:srgbClr val="FF0000"/>
                </a:solidFill>
              </a:rPr>
              <a:t>&lt;10 </a:t>
            </a:r>
            <a:r>
              <a:rPr lang="en-US" altLang="zh-CN" sz="1600" baseline="30000" dirty="0">
                <a:solidFill>
                  <a:srgbClr val="FF0000"/>
                </a:solidFill>
              </a:rPr>
              <a:t>-9</a:t>
            </a:r>
            <a:endParaRPr lang="en-US" altLang="zh-CN" sz="1600" baseline="30000" dirty="0">
              <a:solidFill>
                <a:srgbClr val="FF0000"/>
              </a:solidFill>
            </a:endParaRPr>
          </a:p>
          <a:p>
            <a:pPr marL="0" lvl="0" indent="0" eaLnBrk="1" hangingPunct="1">
              <a:spcBef>
                <a:spcPct val="0"/>
              </a:spcBef>
              <a:buNone/>
            </a:pPr>
            <a:r>
              <a:rPr lang="en-US" altLang="zh-CN" sz="1600" dirty="0">
                <a:solidFill>
                  <a:srgbClr val="FF0000"/>
                </a:solidFill>
              </a:rPr>
              <a:t>B</a:t>
            </a:r>
            <a:r>
              <a:rPr lang="zh-CN" altLang="en-US" sz="1600" dirty="0">
                <a:solidFill>
                  <a:srgbClr val="FF0000"/>
                </a:solidFill>
              </a:rPr>
              <a:t>级：失效概率</a:t>
            </a:r>
            <a:r>
              <a:rPr lang="en-US" altLang="zh-CN" sz="1600" dirty="0">
                <a:solidFill>
                  <a:srgbClr val="FF0000"/>
                </a:solidFill>
              </a:rPr>
              <a:t>&lt;10 </a:t>
            </a:r>
            <a:r>
              <a:rPr lang="en-US" altLang="zh-CN" sz="1600" baseline="30000" dirty="0">
                <a:solidFill>
                  <a:srgbClr val="FF0000"/>
                </a:solidFill>
              </a:rPr>
              <a:t>-7</a:t>
            </a:r>
            <a:endParaRPr lang="en-US" altLang="zh-CN" sz="1600" baseline="30000" dirty="0">
              <a:solidFill>
                <a:srgbClr val="FF0000"/>
              </a:solidFill>
            </a:endParaRPr>
          </a:p>
        </p:txBody>
      </p:sp>
      <p:sp>
        <p:nvSpPr>
          <p:cNvPr id="16390" name="文本框 94"/>
          <p:cNvSpPr txBox="1"/>
          <p:nvPr/>
        </p:nvSpPr>
        <p:spPr>
          <a:xfrm>
            <a:off x="168275" y="5535613"/>
            <a:ext cx="1760538" cy="922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dirty="0">
                <a:solidFill>
                  <a:srgbClr val="FF0000"/>
                </a:solidFill>
                <a:cs typeface="Times New Roman" panose="02020603050405020304" pitchFamily="18" charset="0"/>
              </a:rPr>
              <a:t>GJB 2786A</a:t>
            </a:r>
            <a:endParaRPr lang="en-US" altLang="zh-CN" sz="2400" dirty="0">
              <a:solidFill>
                <a:srgbClr val="FF0000"/>
              </a:solidFill>
              <a:cs typeface="Times New Roman" panose="02020603050405020304" pitchFamily="18" charset="0"/>
            </a:endParaRPr>
          </a:p>
          <a:p>
            <a:pPr marL="0" lvl="0" indent="0" eaLnBrk="1" hangingPunct="1">
              <a:spcBef>
                <a:spcPct val="0"/>
              </a:spcBef>
              <a:buNone/>
            </a:pPr>
            <a:r>
              <a:rPr lang="en-US" altLang="zh-CN" sz="2400" dirty="0">
                <a:solidFill>
                  <a:srgbClr val="FF0000"/>
                </a:solidFill>
                <a:cs typeface="Times New Roman" panose="02020603050405020304" pitchFamily="18" charset="0"/>
              </a:rPr>
              <a:t>GJB Z142</a:t>
            </a:r>
            <a:endParaRPr lang="en-US" altLang="zh-CN" sz="2400" dirty="0">
              <a:solidFill>
                <a:srgbClr val="FF0000"/>
              </a:solidFill>
              <a:cs typeface="Times New Roman" panose="02020603050405020304" pitchFamily="18" charset="0"/>
            </a:endParaRPr>
          </a:p>
          <a:p>
            <a:pPr marL="0" lvl="0" indent="0" eaLnBrk="1" hangingPunct="1">
              <a:spcBef>
                <a:spcPct val="0"/>
              </a:spcBef>
              <a:buNone/>
            </a:pPr>
            <a:r>
              <a:rPr lang="en-US" altLang="zh-CN" sz="2400" dirty="0">
                <a:solidFill>
                  <a:srgbClr val="FF0000"/>
                </a:solidFill>
                <a:cs typeface="Times New Roman" panose="02020603050405020304" pitchFamily="18" charset="0"/>
              </a:rPr>
              <a:t>GJB Z102A</a:t>
            </a:r>
            <a:endParaRPr lang="zh-CN" altLang="en-US" sz="2400" dirty="0">
              <a:solidFill>
                <a:srgbClr val="FF0000"/>
              </a:solidFill>
              <a:ea typeface="Times New Roman" panose="02020603050405020304" pitchFamily="18" charset="0"/>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内容占位符 2"/>
          <p:cNvSpPr txBox="1"/>
          <p:nvPr/>
        </p:nvSpPr>
        <p:spPr>
          <a:xfrm>
            <a:off x="207963" y="904875"/>
            <a:ext cx="8747125" cy="46164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eaLnBrk="1" hangingPunct="1">
              <a:spcBef>
                <a:spcPct val="45000"/>
              </a:spcBef>
              <a:buClr>
                <a:srgbClr val="990000"/>
              </a:buClr>
              <a:buFont typeface="Wingdings" panose="05000000000000000000" pitchFamily="2" charset="2"/>
              <a:buChar char="§"/>
            </a:pPr>
            <a:r>
              <a:rPr lang="zh-CN" altLang="en-US" sz="2800" dirty="0">
                <a:solidFill>
                  <a:srgbClr val="993300"/>
                </a:solidFill>
                <a:latin typeface="黑体" panose="02010609060101010101" pitchFamily="49" charset="-122"/>
                <a:ea typeface="黑体" panose="02010609060101010101" pitchFamily="49" charset="-122"/>
              </a:rPr>
              <a:t>领域软件工程</a:t>
            </a:r>
            <a:r>
              <a:rPr lang="en-US" altLang="zh-CN" sz="2800" dirty="0">
                <a:solidFill>
                  <a:srgbClr val="993300"/>
                </a:solidFill>
                <a:latin typeface="黑体" panose="02010609060101010101" pitchFamily="49" charset="-122"/>
                <a:ea typeface="黑体" panose="02010609060101010101" pitchFamily="49" charset="-122"/>
              </a:rPr>
              <a:t>-&gt; </a:t>
            </a:r>
            <a:r>
              <a:rPr lang="zh-CN" altLang="en-US" sz="2800" dirty="0">
                <a:solidFill>
                  <a:srgbClr val="993300"/>
                </a:solidFill>
                <a:latin typeface="黑体" panose="02010609060101010101" pitchFamily="49" charset="-122"/>
                <a:ea typeface="黑体" panose="02010609060101010101" pitchFamily="49" charset="-122"/>
              </a:rPr>
              <a:t>高安全软件</a:t>
            </a:r>
            <a:r>
              <a:rPr lang="en-US" altLang="zh-CN" sz="2800" dirty="0">
                <a:solidFill>
                  <a:srgbClr val="993300"/>
                </a:solidFill>
                <a:latin typeface="黑体" panose="02010609060101010101" pitchFamily="49" charset="-122"/>
                <a:ea typeface="黑体" panose="02010609060101010101" pitchFamily="49" charset="-122"/>
              </a:rPr>
              <a:t>/</a:t>
            </a:r>
            <a:r>
              <a:rPr lang="zh-CN" altLang="en-US" sz="2800" dirty="0">
                <a:solidFill>
                  <a:srgbClr val="993300"/>
                </a:solidFill>
                <a:latin typeface="黑体" panose="02010609060101010101" pitchFamily="49" charset="-122"/>
                <a:ea typeface="黑体" panose="02010609060101010101" pitchFamily="49" charset="-122"/>
              </a:rPr>
              <a:t>安全关键软件</a:t>
            </a:r>
            <a:endParaRPr lang="en-US" altLang="zh-CN" sz="2800" dirty="0">
              <a:solidFill>
                <a:srgbClr val="993300"/>
              </a:solidFill>
            </a:endParaRPr>
          </a:p>
        </p:txBody>
      </p:sp>
      <p:grpSp>
        <p:nvGrpSpPr>
          <p:cNvPr id="18435" name="组合 7"/>
          <p:cNvGrpSpPr/>
          <p:nvPr/>
        </p:nvGrpSpPr>
        <p:grpSpPr>
          <a:xfrm>
            <a:off x="330200" y="4170363"/>
            <a:ext cx="8620125" cy="1939925"/>
            <a:chOff x="304115" y="4490166"/>
            <a:chExt cx="8620323" cy="1939989"/>
          </a:xfrm>
        </p:grpSpPr>
        <p:grpSp>
          <p:nvGrpSpPr>
            <p:cNvPr id="18453" name="组合 13"/>
            <p:cNvGrpSpPr/>
            <p:nvPr/>
          </p:nvGrpSpPr>
          <p:grpSpPr>
            <a:xfrm>
              <a:off x="2407972" y="4647422"/>
              <a:ext cx="2105327" cy="1401684"/>
              <a:chOff x="5791200" y="3691676"/>
              <a:chExt cx="2509228" cy="1557036"/>
            </a:xfrm>
          </p:grpSpPr>
          <p:pic>
            <p:nvPicPr>
              <p:cNvPr id="18465" name="Picture 4"/>
              <p:cNvPicPr>
                <a:picLocks noChangeAspect="1"/>
              </p:cNvPicPr>
              <p:nvPr/>
            </p:nvPicPr>
            <p:blipFill>
              <a:blip r:embed="rId1"/>
              <a:stretch>
                <a:fillRect/>
              </a:stretch>
            </p:blipFill>
            <p:spPr>
              <a:xfrm>
                <a:off x="5791200" y="3691676"/>
                <a:ext cx="1302544" cy="1557036"/>
              </a:xfrm>
              <a:prstGeom prst="rect">
                <a:avLst/>
              </a:prstGeom>
              <a:noFill/>
              <a:ln w="9525">
                <a:noFill/>
              </a:ln>
            </p:spPr>
          </p:pic>
          <p:pic>
            <p:nvPicPr>
              <p:cNvPr id="18466" name="Picture 5"/>
              <p:cNvPicPr>
                <a:picLocks noChangeAspect="1"/>
              </p:cNvPicPr>
              <p:nvPr/>
            </p:nvPicPr>
            <p:blipFill>
              <a:blip r:embed="rId2"/>
              <a:stretch>
                <a:fillRect/>
              </a:stretch>
            </p:blipFill>
            <p:spPr>
              <a:xfrm>
                <a:off x="7010400" y="3691676"/>
                <a:ext cx="1290028" cy="1557036"/>
              </a:xfrm>
              <a:prstGeom prst="rect">
                <a:avLst/>
              </a:prstGeom>
              <a:noFill/>
              <a:ln w="9525">
                <a:noFill/>
              </a:ln>
            </p:spPr>
          </p:pic>
          <p:sp>
            <p:nvSpPr>
              <p:cNvPr id="18467" name="AutoShape 6"/>
              <p:cNvSpPr/>
              <p:nvPr/>
            </p:nvSpPr>
            <p:spPr>
              <a:xfrm>
                <a:off x="7162800" y="4116895"/>
                <a:ext cx="900112" cy="608584"/>
              </a:xfrm>
              <a:custGeom>
                <a:avLst/>
                <a:gdLst>
                  <a:gd name="txL" fmla="*/ 0 w 21600"/>
                  <a:gd name="txT" fmla="*/ 0 h 21600"/>
                  <a:gd name="txR" fmla="*/ 21600 w 21600"/>
                  <a:gd name="txB" fmla="*/ 21600 h 21600"/>
                </a:gdLst>
                <a:ahLst/>
                <a:cxnLst>
                  <a:cxn ang="0">
                    <a:pos x="0" y="2147483646"/>
                  </a:cxn>
                  <a:cxn ang="0">
                    <a:pos x="2147483646" y="0"/>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CC0000">
                  <a:alpha val="100000"/>
                </a:srgbClr>
              </a:solidFill>
              <a:ln w="28575" cap="flat" cmpd="sng">
                <a:solidFill>
                  <a:schemeClr val="tx1">
                    <a:alpha val="100000"/>
                  </a:schemeClr>
                </a:solidFill>
                <a:prstDash val="solid"/>
                <a:miter lim="800000"/>
                <a:headEnd type="none" w="med" len="med"/>
                <a:tailEnd type="none" w="med" len="med"/>
              </a:ln>
            </p:spPr>
            <p:txBody>
              <a:bodyPr/>
              <a:p>
                <a:endParaRPr lang="zh-CN" altLang="en-US"/>
              </a:p>
            </p:txBody>
          </p:sp>
        </p:grpSp>
        <p:sp>
          <p:nvSpPr>
            <p:cNvPr id="18454" name="矩形 17"/>
            <p:cNvSpPr/>
            <p:nvPr/>
          </p:nvSpPr>
          <p:spPr>
            <a:xfrm>
              <a:off x="2407973" y="6074126"/>
              <a:ext cx="2032557" cy="356028"/>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200" dirty="0">
                  <a:latin typeface="黑体" panose="02010609060101010101" pitchFamily="49" charset="-122"/>
                  <a:ea typeface="黑体" panose="02010609060101010101" pitchFamily="49" charset="-122"/>
                </a:rPr>
                <a:t>欧洲阿丽亚娜</a:t>
              </a:r>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火箭爆炸</a:t>
              </a:r>
              <a:endParaRPr lang="zh-CN" altLang="en-US" sz="1200" dirty="0">
                <a:latin typeface="黑体" panose="02010609060101010101" pitchFamily="49" charset="-122"/>
                <a:ea typeface="黑体" panose="02010609060101010101" pitchFamily="49" charset="-122"/>
              </a:endParaRPr>
            </a:p>
          </p:txBody>
        </p:sp>
        <p:grpSp>
          <p:nvGrpSpPr>
            <p:cNvPr id="18455" name="组 3"/>
            <p:cNvGrpSpPr/>
            <p:nvPr/>
          </p:nvGrpSpPr>
          <p:grpSpPr>
            <a:xfrm>
              <a:off x="4401763" y="4490166"/>
              <a:ext cx="2468262" cy="1939989"/>
              <a:chOff x="3075064" y="1600901"/>
              <a:chExt cx="3165475" cy="2490087"/>
            </a:xfrm>
          </p:grpSpPr>
          <p:grpSp>
            <p:nvGrpSpPr>
              <p:cNvPr id="18461" name="组合 2"/>
              <p:cNvGrpSpPr/>
              <p:nvPr/>
            </p:nvGrpSpPr>
            <p:grpSpPr>
              <a:xfrm>
                <a:off x="3358996" y="1600901"/>
                <a:ext cx="2676756" cy="2185638"/>
                <a:chOff x="4722277" y="2395163"/>
                <a:chExt cx="3672065" cy="2077981"/>
              </a:xfrm>
            </p:grpSpPr>
            <p:pic>
              <p:nvPicPr>
                <p:cNvPr id="18463" name="Picture 20" descr="D:\工信部实验室\ppt\thCAGQW1GV.jpg"/>
                <p:cNvPicPr>
                  <a:picLocks noChangeAspect="1"/>
                </p:cNvPicPr>
                <p:nvPr/>
              </p:nvPicPr>
              <p:blipFill>
                <a:blip r:embed="rId3"/>
                <a:stretch>
                  <a:fillRect/>
                </a:stretch>
              </p:blipFill>
              <p:spPr>
                <a:xfrm>
                  <a:off x="4722277" y="2395163"/>
                  <a:ext cx="2077981" cy="2077981"/>
                </a:xfrm>
                <a:prstGeom prst="rect">
                  <a:avLst/>
                </a:prstGeom>
                <a:noFill/>
                <a:ln w="9525">
                  <a:noFill/>
                </a:ln>
              </p:spPr>
            </p:pic>
            <p:pic>
              <p:nvPicPr>
                <p:cNvPr id="68" name="Picture 22"/>
                <p:cNvPicPr>
                  <a:picLocks noChangeAspect="1" noChangeArrowheads="1"/>
                </p:cNvPicPr>
                <p:nvPr/>
              </p:nvPicPr>
              <p:blipFill>
                <a:blip r:embed="rId4"/>
                <a:srcRect/>
                <a:stretch>
                  <a:fillRect/>
                </a:stretch>
              </p:blipFill>
              <p:spPr bwMode="auto">
                <a:xfrm>
                  <a:off x="6798619" y="2586959"/>
                  <a:ext cx="1594811" cy="1683552"/>
                </a:xfrm>
                <a:prstGeom prst="rect">
                  <a:avLst/>
                </a:prstGeom>
                <a:noFill/>
                <a:ln>
                  <a:noFill/>
                </a:ln>
                <a:effectLst>
                  <a:outerShdw blurRad="63500" dist="17961" dir="2700000" algn="ctr" rotWithShape="0">
                    <a:srgbClr val="2F4D71">
                      <a:alpha val="50000"/>
                    </a:srgbClr>
                  </a:outerShdw>
                </a:effectLst>
              </p:spPr>
            </p:pic>
          </p:grpSp>
          <p:sp>
            <p:nvSpPr>
              <p:cNvPr id="18462" name="矩形 17"/>
              <p:cNvSpPr/>
              <p:nvPr/>
            </p:nvSpPr>
            <p:spPr>
              <a:xfrm>
                <a:off x="3075064" y="3633788"/>
                <a:ext cx="3165475" cy="457200"/>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1200" dirty="0">
                    <a:latin typeface="黑体" panose="02010609060101010101" pitchFamily="49" charset="-122"/>
                    <a:ea typeface="黑体" panose="02010609060101010101" pitchFamily="49" charset="-122"/>
                  </a:rPr>
                  <a:t>NASA</a:t>
                </a:r>
                <a:r>
                  <a:rPr lang="zh-CN" altLang="en-US" sz="1200" dirty="0">
                    <a:latin typeface="黑体" panose="02010609060101010101" pitchFamily="49" charset="-122"/>
                    <a:ea typeface="黑体" panose="02010609060101010101" pitchFamily="49" charset="-122"/>
                  </a:rPr>
                  <a:t>火星极地登陆者号坠毁</a:t>
                </a:r>
                <a:endParaRPr lang="zh-CN" altLang="en-US" sz="1200" dirty="0">
                  <a:latin typeface="黑体" panose="02010609060101010101" pitchFamily="49" charset="-122"/>
                  <a:ea typeface="黑体" panose="02010609060101010101" pitchFamily="49" charset="-122"/>
                </a:endParaRPr>
              </a:p>
            </p:txBody>
          </p:sp>
        </p:grpSp>
        <p:grpSp>
          <p:nvGrpSpPr>
            <p:cNvPr id="18456" name="组合 5"/>
            <p:cNvGrpSpPr/>
            <p:nvPr/>
          </p:nvGrpSpPr>
          <p:grpSpPr>
            <a:xfrm>
              <a:off x="6791879" y="4647422"/>
              <a:ext cx="2132559" cy="1781250"/>
              <a:chOff x="8975" y="6984"/>
              <a:chExt cx="4307" cy="3602"/>
            </a:xfrm>
          </p:grpSpPr>
          <p:sp>
            <p:nvSpPr>
              <p:cNvPr id="18459" name="矩形 4"/>
              <p:cNvSpPr/>
              <p:nvPr/>
            </p:nvSpPr>
            <p:spPr>
              <a:xfrm>
                <a:off x="8975" y="9841"/>
                <a:ext cx="4307" cy="7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200" dirty="0">
                    <a:latin typeface="黑体" panose="02010609060101010101" pitchFamily="49" charset="-122"/>
                    <a:ea typeface="黑体" panose="02010609060101010101" pitchFamily="49" charset="-122"/>
                  </a:rPr>
                  <a:t>海湾战争爱国者导弹宕机</a:t>
                </a:r>
                <a:endParaRPr lang="zh-CN" altLang="en-US" sz="1200" dirty="0">
                  <a:latin typeface="黑体" panose="02010609060101010101" pitchFamily="49" charset="-122"/>
                  <a:ea typeface="黑体" panose="02010609060101010101" pitchFamily="49" charset="-122"/>
                </a:endParaRPr>
              </a:p>
            </p:txBody>
          </p:sp>
          <p:pic>
            <p:nvPicPr>
              <p:cNvPr id="18460" name="Picture 2" descr="C:\Users\Administrator\Desktop\爱国者.jpg"/>
              <p:cNvPicPr>
                <a:picLocks noChangeAspect="1"/>
              </p:cNvPicPr>
              <p:nvPr/>
            </p:nvPicPr>
            <p:blipFill>
              <a:blip r:embed="rId5"/>
              <a:stretch>
                <a:fillRect/>
              </a:stretch>
            </p:blipFill>
            <p:spPr>
              <a:xfrm>
                <a:off x="9023" y="6984"/>
                <a:ext cx="3945" cy="2775"/>
              </a:xfrm>
              <a:prstGeom prst="rect">
                <a:avLst/>
              </a:prstGeom>
              <a:noFill/>
              <a:ln w="9525">
                <a:noFill/>
              </a:ln>
            </p:spPr>
          </p:pic>
        </p:grpSp>
        <p:pic>
          <p:nvPicPr>
            <p:cNvPr id="18457" name="图片 6"/>
            <p:cNvPicPr>
              <a:picLocks noChangeAspect="1"/>
            </p:cNvPicPr>
            <p:nvPr/>
          </p:nvPicPr>
          <p:blipFill>
            <a:blip r:embed="rId6"/>
            <a:stretch>
              <a:fillRect/>
            </a:stretch>
          </p:blipFill>
          <p:spPr>
            <a:xfrm>
              <a:off x="307119" y="4646498"/>
              <a:ext cx="1990995" cy="1427459"/>
            </a:xfrm>
            <a:prstGeom prst="rect">
              <a:avLst/>
            </a:prstGeom>
            <a:noFill/>
            <a:ln w="9525">
              <a:noFill/>
            </a:ln>
          </p:spPr>
        </p:pic>
        <p:sp>
          <p:nvSpPr>
            <p:cNvPr id="18458" name="矩形 17"/>
            <p:cNvSpPr/>
            <p:nvPr/>
          </p:nvSpPr>
          <p:spPr>
            <a:xfrm>
              <a:off x="304115" y="6067704"/>
              <a:ext cx="2032557" cy="356028"/>
            </a:xfrm>
            <a:prstGeom prst="rect">
              <a:avLst/>
            </a:prstGeom>
            <a:solidFill>
              <a:schemeClr val="bg1"/>
            </a:solidFill>
            <a:ln w="9525" cap="flat" cmpd="sng">
              <a:solidFill>
                <a:schemeClr val="bg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200" dirty="0">
                  <a:latin typeface="黑体" panose="02010609060101010101" pitchFamily="49" charset="-122"/>
                  <a:ea typeface="黑体" panose="02010609060101010101" pitchFamily="49" charset="-122"/>
                </a:rPr>
                <a:t>波音</a:t>
              </a:r>
              <a:r>
                <a:rPr lang="en-US" altLang="zh-CN" sz="1200" dirty="0">
                  <a:latin typeface="黑体" panose="02010609060101010101" pitchFamily="49" charset="-122"/>
                  <a:ea typeface="黑体" panose="02010609060101010101" pitchFamily="49" charset="-122"/>
                </a:rPr>
                <a:t>737MAX</a:t>
              </a:r>
              <a:r>
                <a:rPr lang="zh-CN" altLang="en-US" sz="1200" dirty="0">
                  <a:latin typeface="黑体" panose="02010609060101010101" pitchFamily="49" charset="-122"/>
                  <a:ea typeface="黑体" panose="02010609060101010101" pitchFamily="49" charset="-122"/>
                </a:rPr>
                <a:t>坠毁事故</a:t>
              </a:r>
              <a:endParaRPr lang="zh-CN" altLang="en-US" sz="1200" dirty="0">
                <a:latin typeface="黑体" panose="02010609060101010101" pitchFamily="49" charset="-122"/>
                <a:ea typeface="黑体" panose="02010609060101010101" pitchFamily="49" charset="-122"/>
              </a:endParaRPr>
            </a:p>
          </p:txBody>
        </p:sp>
      </p:grpSp>
      <p:sp>
        <p:nvSpPr>
          <p:cNvPr id="5" name="对话气泡: 矩形 4"/>
          <p:cNvSpPr/>
          <p:nvPr/>
        </p:nvSpPr>
        <p:spPr>
          <a:xfrm>
            <a:off x="327025" y="2014538"/>
            <a:ext cx="8447088" cy="1774825"/>
          </a:xfrm>
          <a:prstGeom prst="wedgeRectCallout">
            <a:avLst>
              <a:gd name="adj1" fmla="val -38602"/>
              <a:gd name="adj2" fmla="val 70279"/>
            </a:avLst>
          </a:prstGeom>
          <a:ln w="28575"/>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2" name="矩形: 圆角 1"/>
          <p:cNvSpPr/>
          <p:nvPr/>
        </p:nvSpPr>
        <p:spPr>
          <a:xfrm>
            <a:off x="403225" y="2324100"/>
            <a:ext cx="1057275" cy="1274763"/>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mn-lt"/>
                <a:ea typeface="+mn-ea"/>
                <a:cs typeface="+mn-cs"/>
              </a:rPr>
              <a:t>系统安全分析</a:t>
            </a:r>
            <a:endParaRPr kumimoji="0" lang="zh-CN" altLang="en-US" sz="2400" b="0" i="0" u="none" strike="noStrike" kern="1200" cap="none" spc="0" normalizeH="0" baseline="0" noProof="0" dirty="0">
              <a:ln>
                <a:noFill/>
              </a:ln>
              <a:solidFill>
                <a:srgbClr val="FF0000"/>
              </a:solidFill>
              <a:effectLst/>
              <a:uLnTx/>
              <a:uFillTx/>
              <a:latin typeface="+mn-lt"/>
              <a:ea typeface="+mn-ea"/>
              <a:cs typeface="+mn-cs"/>
            </a:endParaRPr>
          </a:p>
        </p:txBody>
      </p:sp>
      <p:sp>
        <p:nvSpPr>
          <p:cNvPr id="73" name="箭头: 下 72"/>
          <p:cNvSpPr/>
          <p:nvPr/>
        </p:nvSpPr>
        <p:spPr>
          <a:xfrm rot="5400000">
            <a:off x="1720056" y="2764631"/>
            <a:ext cx="301625" cy="779463"/>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74" name="箭头: 下 73"/>
          <p:cNvSpPr/>
          <p:nvPr/>
        </p:nvSpPr>
        <p:spPr>
          <a:xfrm rot="16200000">
            <a:off x="1677194" y="2342356"/>
            <a:ext cx="328613" cy="746125"/>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93" name="矩形: 圆角 92"/>
          <p:cNvSpPr/>
          <p:nvPr/>
        </p:nvSpPr>
        <p:spPr>
          <a:xfrm>
            <a:off x="2281238" y="2305050"/>
            <a:ext cx="1057275" cy="127317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系统功能定义</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4" name="矩形: 圆角 93"/>
          <p:cNvSpPr/>
          <p:nvPr/>
        </p:nvSpPr>
        <p:spPr>
          <a:xfrm>
            <a:off x="3657600" y="2271713"/>
            <a:ext cx="1058863" cy="1273175"/>
          </a:xfrm>
          <a:prstGeom prst="roundRect">
            <a:avLst/>
          </a:prstGeom>
        </p:spPr>
        <p:style>
          <a:lnRef idx="2">
            <a:schemeClr val="accent3"/>
          </a:lnRef>
          <a:fillRef idx="1">
            <a:schemeClr val="lt1"/>
          </a:fillRef>
          <a:effectRef idx="0">
            <a:schemeClr val="accent3"/>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防失速设计</a:t>
            </a:r>
            <a:r>
              <a:rPr kumimoji="0" lang="en-US" altLang="zh-CN" sz="2400" b="0" i="0" u="none" strike="noStrike" kern="1200" cap="none" spc="0" normalizeH="0" baseline="0" noProof="0" dirty="0">
                <a:ln>
                  <a:noFill/>
                </a:ln>
                <a:solidFill>
                  <a:schemeClr val="dk1"/>
                </a:solidFill>
                <a:effectLst/>
                <a:uLnTx/>
                <a:uFillTx/>
                <a:latin typeface="+mn-lt"/>
                <a:ea typeface="+mn-ea"/>
                <a:cs typeface="+mn-cs"/>
              </a:rPr>
              <a:t>(MCAS)</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5" name="矩形: 圆角 94"/>
          <p:cNvSpPr/>
          <p:nvPr/>
        </p:nvSpPr>
        <p:spPr>
          <a:xfrm>
            <a:off x="5227638" y="3087688"/>
            <a:ext cx="882650" cy="6286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软件</a:t>
            </a:r>
            <a:endParaRPr kumimoji="0"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需求</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6" name="矩形: 圆角 95"/>
          <p:cNvSpPr/>
          <p:nvPr/>
        </p:nvSpPr>
        <p:spPr>
          <a:xfrm>
            <a:off x="6542088" y="2286000"/>
            <a:ext cx="835025" cy="12747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软件</a:t>
            </a:r>
            <a:endParaRPr kumimoji="0"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设计</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97" name="矩形: 圆角 96"/>
          <p:cNvSpPr/>
          <p:nvPr/>
        </p:nvSpPr>
        <p:spPr>
          <a:xfrm>
            <a:off x="5243513" y="2082800"/>
            <a:ext cx="835025" cy="6286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0000"/>
                </a:solidFill>
                <a:effectLst/>
                <a:uLnTx/>
                <a:uFillTx/>
                <a:latin typeface="+mn-lt"/>
                <a:ea typeface="+mn-ea"/>
                <a:cs typeface="+mn-cs"/>
              </a:rPr>
              <a:t>软件</a:t>
            </a:r>
            <a:endParaRPr kumimoji="0" lang="en-US" altLang="zh-CN" sz="1400" b="0"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0000"/>
                </a:solidFill>
                <a:effectLst/>
                <a:uLnTx/>
                <a:uFillTx/>
                <a:latin typeface="+mn-lt"/>
                <a:ea typeface="+mn-ea"/>
                <a:cs typeface="+mn-cs"/>
              </a:rPr>
              <a:t>安全</a:t>
            </a:r>
            <a:endParaRPr kumimoji="0" lang="en-US" altLang="zh-CN" sz="1400" b="0" i="0" u="none" strike="noStrike" kern="1200" cap="none" spc="0" normalizeH="0" baseline="0" noProof="0" dirty="0">
              <a:ln>
                <a:noFill/>
              </a:ln>
              <a:solidFill>
                <a:srgbClr val="FF0000"/>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FF0000"/>
                </a:solidFill>
                <a:effectLst/>
                <a:uLnTx/>
                <a:uFillTx/>
                <a:latin typeface="+mn-lt"/>
                <a:ea typeface="+mn-ea"/>
                <a:cs typeface="+mn-cs"/>
              </a:rPr>
              <a:t>分析</a:t>
            </a:r>
            <a:endParaRPr kumimoji="0" lang="zh-CN" altLang="en-US" sz="1400" b="0" i="0" u="none" strike="noStrike" kern="1200" cap="none" spc="0" normalizeH="0" baseline="0" noProof="0" dirty="0">
              <a:ln>
                <a:noFill/>
              </a:ln>
              <a:solidFill>
                <a:srgbClr val="FF0000"/>
              </a:solidFill>
              <a:effectLst/>
              <a:uLnTx/>
              <a:uFillTx/>
              <a:latin typeface="+mn-lt"/>
              <a:ea typeface="+mn-ea"/>
              <a:cs typeface="+mn-cs"/>
            </a:endParaRPr>
          </a:p>
        </p:txBody>
      </p:sp>
      <p:sp>
        <p:nvSpPr>
          <p:cNvPr id="98" name="矩形: 圆角 97"/>
          <p:cNvSpPr/>
          <p:nvPr/>
        </p:nvSpPr>
        <p:spPr>
          <a:xfrm>
            <a:off x="7827963" y="2249488"/>
            <a:ext cx="835025" cy="1274763"/>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软件</a:t>
            </a:r>
            <a:endParaRPr kumimoji="0" lang="en-US" altLang="zh-CN" sz="2400" b="0" i="0" u="none" strike="noStrike" kern="1200" cap="none" spc="0" normalizeH="0" baseline="0" noProof="0" dirty="0">
              <a:ln>
                <a:noFill/>
              </a:ln>
              <a:solidFill>
                <a:schemeClr val="dk1"/>
              </a:solidFill>
              <a:effectLst/>
              <a:uLnTx/>
              <a:uFillTx/>
              <a:latin typeface="+mn-l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mn-lt"/>
                <a:ea typeface="+mn-ea"/>
                <a:cs typeface="+mn-cs"/>
              </a:rPr>
              <a:t>实现</a:t>
            </a:r>
            <a:endParaRPr kumimoji="0"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
        <p:nvSpPr>
          <p:cNvPr id="18446" name="文本框 57"/>
          <p:cNvSpPr txBox="1"/>
          <p:nvPr/>
        </p:nvSpPr>
        <p:spPr>
          <a:xfrm>
            <a:off x="1427163" y="2081213"/>
            <a:ext cx="125571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zh-CN" sz="1400" dirty="0">
                <a:solidFill>
                  <a:srgbClr val="C00000"/>
                </a:solidFill>
                <a:latin typeface="Calibri" panose="020F0502020204030204" pitchFamily="34" charset="0"/>
                <a:cs typeface="Times New Roman" panose="02020603050405020304" pitchFamily="18" charset="0"/>
              </a:rPr>
              <a:t>失速</a:t>
            </a:r>
            <a:endParaRPr lang="en-US" altLang="zh-CN" sz="1400" dirty="0">
              <a:solidFill>
                <a:srgbClr val="C00000"/>
              </a:solidFill>
              <a:latin typeface="Calibri" panose="020F0502020204030204" pitchFamily="34" charset="0"/>
              <a:cs typeface="Times New Roman" panose="02020603050405020304" pitchFamily="18" charset="0"/>
            </a:endParaRPr>
          </a:p>
          <a:p>
            <a:pPr marL="0" lvl="0" indent="0" eaLnBrk="1" hangingPunct="1">
              <a:spcBef>
                <a:spcPct val="0"/>
              </a:spcBef>
              <a:buNone/>
            </a:pPr>
            <a:r>
              <a:rPr lang="zh-CN" altLang="en-US" sz="1400" dirty="0">
                <a:solidFill>
                  <a:srgbClr val="C00000"/>
                </a:solidFill>
                <a:latin typeface="Calibri" panose="020F0502020204030204" pitchFamily="34" charset="0"/>
                <a:cs typeface="Times New Roman" panose="02020603050405020304" pitchFamily="18" charset="0"/>
              </a:rPr>
              <a:t>概率</a:t>
            </a:r>
            <a:r>
              <a:rPr lang="en-US" altLang="zh-CN" sz="1400" dirty="0">
                <a:solidFill>
                  <a:srgbClr val="C00000"/>
                </a:solidFill>
                <a:latin typeface="Calibri" panose="020F0502020204030204" pitchFamily="34" charset="0"/>
                <a:cs typeface="Times New Roman" panose="02020603050405020304" pitchFamily="18" charset="0"/>
              </a:rPr>
              <a:t>=10 </a:t>
            </a:r>
            <a:r>
              <a:rPr lang="en-US" altLang="zh-CN" sz="1400" baseline="30000" dirty="0">
                <a:solidFill>
                  <a:srgbClr val="C00000"/>
                </a:solidFill>
                <a:latin typeface="Calibri" panose="020F0502020204030204" pitchFamily="34" charset="0"/>
                <a:cs typeface="Times New Roman" panose="02020603050405020304" pitchFamily="18" charset="0"/>
              </a:rPr>
              <a:t>-7</a:t>
            </a:r>
            <a:endParaRPr lang="zh-CN" altLang="en-US" sz="1400" baseline="30000" dirty="0">
              <a:solidFill>
                <a:srgbClr val="C00000"/>
              </a:solidFill>
            </a:endParaRPr>
          </a:p>
        </p:txBody>
      </p:sp>
      <p:sp>
        <p:nvSpPr>
          <p:cNvPr id="72" name="箭头: 下 71"/>
          <p:cNvSpPr/>
          <p:nvPr/>
        </p:nvSpPr>
        <p:spPr>
          <a:xfrm rot="16200000">
            <a:off x="3360738" y="2744788"/>
            <a:ext cx="330200" cy="323850"/>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00" name="箭头: 下 99"/>
          <p:cNvSpPr/>
          <p:nvPr/>
        </p:nvSpPr>
        <p:spPr>
          <a:xfrm rot="16200000">
            <a:off x="4806950" y="2759075"/>
            <a:ext cx="330200" cy="323850"/>
          </a:xfrm>
          <a:prstGeom prst="downArrow">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01" name="箭头: 下 100"/>
          <p:cNvSpPr/>
          <p:nvPr/>
        </p:nvSpPr>
        <p:spPr>
          <a:xfrm rot="16200000">
            <a:off x="6152356" y="2758281"/>
            <a:ext cx="330200" cy="325438"/>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8450" name="文本框 69"/>
          <p:cNvSpPr txBox="1"/>
          <p:nvPr/>
        </p:nvSpPr>
        <p:spPr>
          <a:xfrm>
            <a:off x="4673600" y="2403475"/>
            <a:ext cx="611188" cy="369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1800" dirty="0">
                <a:solidFill>
                  <a:srgbClr val="C00000"/>
                </a:solidFill>
                <a:latin typeface="Calibri" panose="020F0502020204030204" pitchFamily="34" charset="0"/>
                <a:cs typeface="Times New Roman" panose="02020603050405020304" pitchFamily="18" charset="0"/>
              </a:rPr>
              <a:t>B</a:t>
            </a:r>
            <a:r>
              <a:rPr lang="zh-CN" altLang="en-US" sz="1800" dirty="0">
                <a:solidFill>
                  <a:srgbClr val="C00000"/>
                </a:solidFill>
                <a:latin typeface="Calibri" panose="020F0502020204030204" pitchFamily="34" charset="0"/>
                <a:cs typeface="Times New Roman" panose="02020603050405020304" pitchFamily="18" charset="0"/>
              </a:rPr>
              <a:t>级</a:t>
            </a:r>
            <a:endParaRPr lang="zh-CN" altLang="en-US" sz="2400" dirty="0">
              <a:solidFill>
                <a:srgbClr val="C00000"/>
              </a:solidFill>
            </a:endParaRPr>
          </a:p>
        </p:txBody>
      </p:sp>
      <p:sp>
        <p:nvSpPr>
          <p:cNvPr id="6" name="箭头: 上下 5"/>
          <p:cNvSpPr/>
          <p:nvPr/>
        </p:nvSpPr>
        <p:spPr>
          <a:xfrm>
            <a:off x="5538788" y="2727325"/>
            <a:ext cx="273050" cy="360363"/>
          </a:xfrm>
          <a:prstGeom prst="upDown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
        <p:nvSpPr>
          <p:cNvPr id="104" name="箭头: 下 103"/>
          <p:cNvSpPr/>
          <p:nvPr/>
        </p:nvSpPr>
        <p:spPr>
          <a:xfrm rot="16200000">
            <a:off x="7462044" y="2756694"/>
            <a:ext cx="328613" cy="323850"/>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dk1"/>
              </a:solidFill>
              <a:effectLst/>
              <a:uLnTx/>
              <a:uFillTx/>
              <a:latin typeface="+mn-lt"/>
              <a:ea typeface="+mn-ea"/>
              <a:cs typeface="+mn-cs"/>
            </a:endParaRP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a:spLocks noGrp="1"/>
          </p:cNvSpPr>
          <p:nvPr>
            <p:ph type="title"/>
          </p:nvPr>
        </p:nvSpPr>
        <p:spPr/>
        <p:txBody>
          <a:bodyPr vert="horz" wrap="square" lIns="91440" tIns="45720" rIns="91440" bIns="45720" anchor="ctr" anchorCtr="0"/>
          <a:p>
            <a:pPr eaLnBrk="1" hangingPunct="1"/>
            <a:r>
              <a:rPr lang="zh-CN" altLang="en-US" dirty="0">
                <a:solidFill>
                  <a:srgbClr val="FF0000"/>
                </a:solidFill>
              </a:rPr>
              <a:t>编译原理</a:t>
            </a:r>
            <a:endParaRPr lang="zh-CN" altLang="en-US" dirty="0">
              <a:solidFill>
                <a:srgbClr val="FF0000"/>
              </a:solidFill>
            </a:endParaRPr>
          </a:p>
        </p:txBody>
      </p:sp>
      <p:sp>
        <p:nvSpPr>
          <p:cNvPr id="20483" name="Rectangle 3"/>
          <p:cNvSpPr>
            <a:spLocks noGrp="1"/>
          </p:cNvSpPr>
          <p:nvPr>
            <p:ph idx="1"/>
          </p:nvPr>
        </p:nvSpPr>
        <p:spPr>
          <a:xfrm>
            <a:off x="685800" y="1989138"/>
            <a:ext cx="7772400" cy="4606925"/>
          </a:xfrm>
          <a:ln>
            <a:solidFill>
              <a:schemeClr val="accent1">
                <a:alpha val="100000"/>
              </a:schemeClr>
            </a:solidFill>
            <a:miter lim="800000"/>
          </a:ln>
        </p:spPr>
        <p:txBody>
          <a:bodyPr vert="horz" wrap="square" lIns="91440" tIns="45720" rIns="91440" bIns="45720" anchor="t" anchorCtr="0"/>
          <a:p>
            <a:pPr eaLnBrk="1" hangingPunct="1"/>
            <a:r>
              <a:rPr lang="zh-CN" altLang="en-US" dirty="0">
                <a:solidFill>
                  <a:srgbClr val="000099"/>
                </a:solidFill>
              </a:rPr>
              <a:t>教材</a:t>
            </a:r>
            <a:r>
              <a:rPr lang="en-US" altLang="zh-CN" dirty="0">
                <a:solidFill>
                  <a:srgbClr val="000099"/>
                </a:solidFill>
              </a:rPr>
              <a:t>:</a:t>
            </a:r>
            <a:endParaRPr lang="en-US" altLang="zh-CN" dirty="0">
              <a:solidFill>
                <a:srgbClr val="000099"/>
              </a:solidFill>
            </a:endParaRPr>
          </a:p>
          <a:p>
            <a:pPr eaLnBrk="1" hangingPunct="1">
              <a:buNone/>
            </a:pPr>
            <a:r>
              <a:rPr lang="en-US" altLang="zh-CN" dirty="0">
                <a:solidFill>
                  <a:srgbClr val="FF0000"/>
                </a:solidFill>
              </a:rPr>
              <a:t>    </a:t>
            </a:r>
            <a:r>
              <a:rPr lang="zh-CN" altLang="en-US" dirty="0">
                <a:solidFill>
                  <a:srgbClr val="FF0000"/>
                </a:solidFill>
              </a:rPr>
              <a:t>原理：</a:t>
            </a:r>
            <a:r>
              <a:rPr lang="zh-CN" altLang="en-US" dirty="0"/>
              <a:t>陈火旺 等 </a:t>
            </a:r>
            <a:r>
              <a:rPr lang="en-US" altLang="zh-CN" dirty="0"/>
              <a:t>《 </a:t>
            </a:r>
            <a:r>
              <a:rPr lang="zh-CN" altLang="en-US" dirty="0"/>
              <a:t>程序设计语言 编译原理 </a:t>
            </a:r>
            <a:r>
              <a:rPr lang="en-US" altLang="zh-CN" dirty="0"/>
              <a:t>》</a:t>
            </a:r>
            <a:endParaRPr lang="en-US" altLang="zh-CN" dirty="0"/>
          </a:p>
          <a:p>
            <a:pPr eaLnBrk="1" hangingPunct="1">
              <a:buNone/>
            </a:pPr>
            <a:r>
              <a:rPr lang="zh-CN" altLang="en-US" dirty="0">
                <a:solidFill>
                  <a:srgbClr val="FF0000"/>
                </a:solidFill>
              </a:rPr>
              <a:t>    技术：</a:t>
            </a:r>
            <a:r>
              <a:rPr lang="en-US" altLang="zh-CN" dirty="0"/>
              <a:t>《</a:t>
            </a:r>
            <a:r>
              <a:rPr lang="zh-CN" altLang="en-US" dirty="0"/>
              <a:t>编译系统透视</a:t>
            </a:r>
            <a:r>
              <a:rPr lang="en-US" altLang="zh-CN" dirty="0"/>
              <a:t>》</a:t>
            </a:r>
            <a:r>
              <a:rPr lang="zh-CN" altLang="en-US" dirty="0"/>
              <a:t>  </a:t>
            </a:r>
            <a:endParaRPr lang="zh-CN" altLang="en-US" dirty="0"/>
          </a:p>
          <a:p>
            <a:pPr eaLnBrk="1" hangingPunct="1"/>
            <a:endParaRPr lang="en-US" altLang="zh-CN" dirty="0">
              <a:solidFill>
                <a:srgbClr val="000099"/>
              </a:solidFill>
            </a:endParaRPr>
          </a:p>
        </p:txBody>
      </p:sp>
      <p:pic>
        <p:nvPicPr>
          <p:cNvPr id="20484" name="Picture 4" descr="D:\2015年工作\编译原理\2016年秋季\56fc86c0Ndf1e749c.jpg"/>
          <p:cNvPicPr>
            <a:picLocks noChangeAspect="1"/>
          </p:cNvPicPr>
          <p:nvPr/>
        </p:nvPicPr>
        <p:blipFill>
          <a:blip r:embed="rId1"/>
          <a:stretch>
            <a:fillRect/>
          </a:stretch>
        </p:blipFill>
        <p:spPr>
          <a:xfrm>
            <a:off x="6083300" y="4641850"/>
            <a:ext cx="1846263" cy="1846263"/>
          </a:xfrm>
          <a:prstGeom prst="rect">
            <a:avLst/>
          </a:prstGeom>
          <a:noFill/>
          <a:ln w="9525">
            <a:noFill/>
          </a:ln>
        </p:spPr>
      </p:pic>
      <p:pic>
        <p:nvPicPr>
          <p:cNvPr id="20485" name="Picture 5" descr="D:\2015年工作\编译原理\2016年秋季\s24397085.jpg"/>
          <p:cNvPicPr>
            <a:picLocks noChangeAspect="1"/>
          </p:cNvPicPr>
          <p:nvPr/>
        </p:nvPicPr>
        <p:blipFill>
          <a:blip r:embed="rId2"/>
          <a:stretch>
            <a:fillRect/>
          </a:stretch>
        </p:blipFill>
        <p:spPr>
          <a:xfrm>
            <a:off x="4140200" y="4676775"/>
            <a:ext cx="1208088" cy="1774825"/>
          </a:xfrm>
          <a:prstGeom prst="rect">
            <a:avLst/>
          </a:prstGeom>
          <a:noFill/>
          <a:ln w="9525">
            <a:noFill/>
          </a:ln>
        </p:spPr>
      </p:pic>
      <p:pic>
        <p:nvPicPr>
          <p:cNvPr id="20486" name="图片 99"/>
          <p:cNvPicPr/>
          <p:nvPr/>
        </p:nvPicPr>
        <p:blipFill>
          <a:blip r:embed="rId3"/>
          <a:stretch>
            <a:fillRect/>
          </a:stretch>
        </p:blipFill>
        <p:spPr>
          <a:xfrm>
            <a:off x="1187450" y="4438650"/>
            <a:ext cx="2320925" cy="2049463"/>
          </a:xfrm>
          <a:prstGeom prst="rect">
            <a:avLst/>
          </a:prstGeom>
          <a:noFill/>
          <a:ln w="9525">
            <a:noFill/>
          </a:ln>
        </p:spPr>
      </p:pic>
    </p:spTree>
  </p:cSld>
  <p:clrMapOvr>
    <a:masterClrMapping/>
  </p:clrMapOvr>
</p:sld>
</file>

<file path=ppt/tags/tag1.xml><?xml version="1.0" encoding="utf-8"?>
<p:tagLst xmlns:p="http://schemas.openxmlformats.org/presentationml/2006/main">
  <p:tag name="KSO_WM_UNIT_PLACING_PICTURE_USER_VIEWPORT" val="{&quot;height&quot;:4500,&quot;width&quot;:4500}"/>
</p:tagLst>
</file>

<file path=ppt/tags/tag2.xml><?xml version="1.0" encoding="utf-8"?>
<p:tagLst xmlns:p="http://schemas.openxmlformats.org/presentationml/2006/main">
  <p:tag name="COMMONDATA" val="eyJoZGlkIjoiYmY4NGExY2Q5NzE2NWY1NmEwYWU2NDg4ZTM4ODkyYTkifQ=="/>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8265</Words>
  <Application>WPS 演示</Application>
  <PresentationFormat>全屏显示(4:3)</PresentationFormat>
  <Paragraphs>1057</Paragraphs>
  <Slides>63</Slides>
  <Notes>27</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63</vt:i4>
      </vt:variant>
    </vt:vector>
  </HeadingPairs>
  <TitlesOfParts>
    <vt:vector size="81" baseType="lpstr">
      <vt:lpstr>Arial</vt:lpstr>
      <vt:lpstr>宋体</vt:lpstr>
      <vt:lpstr>Wingdings</vt:lpstr>
      <vt:lpstr>Times New Roman</vt:lpstr>
      <vt:lpstr>Arial Unicode MS</vt:lpstr>
      <vt:lpstr>Calibri</vt:lpstr>
      <vt:lpstr>Calibri</vt:lpstr>
      <vt:lpstr>微软雅黑</vt:lpstr>
      <vt:lpstr>仿宋</vt:lpstr>
      <vt:lpstr>黑体</vt:lpstr>
      <vt:lpstr>Tahoma</vt:lpstr>
      <vt:lpstr>Arial Unicode MS</vt:lpstr>
      <vt:lpstr>Times New Roman</vt:lpstr>
      <vt:lpstr>楷体_GB2312</vt:lpstr>
      <vt:lpstr>新宋体</vt:lpstr>
      <vt:lpstr>Symbol</vt:lpstr>
      <vt:lpstr>默认设计模板</vt:lpstr>
      <vt:lpstr>1_默认设计模板</vt:lpstr>
      <vt:lpstr>PowerPoint 演示文稿</vt:lpstr>
      <vt:lpstr>PowerPoint 演示文稿</vt:lpstr>
      <vt:lpstr>PowerPoint 演示文稿</vt:lpstr>
      <vt:lpstr>调查问卷</vt:lpstr>
      <vt:lpstr>PowerPoint 演示文稿</vt:lpstr>
      <vt:lpstr>PowerPoint 演示文稿</vt:lpstr>
      <vt:lpstr>PowerPoint 演示文稿</vt:lpstr>
      <vt:lpstr>PowerPoint 演示文稿</vt:lpstr>
      <vt:lpstr>编译原理</vt:lpstr>
      <vt:lpstr>编译原理</vt:lpstr>
      <vt:lpstr>编译原理</vt:lpstr>
      <vt:lpstr>计算机系统能力培养</vt:lpstr>
      <vt:lpstr>编译原理</vt:lpstr>
      <vt:lpstr>编译原理</vt:lpstr>
      <vt:lpstr>PowerPoint 演示文稿</vt:lpstr>
      <vt:lpstr>编译原理</vt:lpstr>
      <vt:lpstr>编译原理</vt:lpstr>
      <vt:lpstr>课程主要特色</vt:lpstr>
      <vt:lpstr>PowerPoint 演示文稿</vt:lpstr>
      <vt:lpstr>编译原理的实验体系</vt:lpstr>
      <vt:lpstr>编译原理的实验体系</vt:lpstr>
      <vt:lpstr>课程要求</vt:lpstr>
      <vt:lpstr>课程要求</vt:lpstr>
      <vt:lpstr>授课内容</vt:lpstr>
      <vt:lpstr>章节关系</vt:lpstr>
      <vt:lpstr>PowerPoint 演示文稿</vt:lpstr>
      <vt:lpstr>第一章    引   论</vt:lpstr>
      <vt:lpstr>1.1  什么叫编译程序</vt:lpstr>
      <vt:lpstr>编译和解释程序：</vt:lpstr>
      <vt:lpstr>PowerPoint 演示文稿</vt:lpstr>
      <vt:lpstr>1.1  什么叫编译程序</vt:lpstr>
      <vt:lpstr>1.1  什么叫编译程序</vt:lpstr>
      <vt:lpstr>1.2 编译过程概述</vt:lpstr>
      <vt:lpstr>1.2 编译过程概述</vt:lpstr>
      <vt:lpstr>词法分析（自动分词+词性标注）</vt:lpstr>
      <vt:lpstr>词法分析（自动分词+词性标注）  position  :=  initial  +  rate  *  60; </vt:lpstr>
      <vt:lpstr>理论基础</vt:lpstr>
      <vt:lpstr>语法分析（自动句法分析） </vt:lpstr>
      <vt:lpstr>语法分析（自动句法分析）</vt:lpstr>
      <vt:lpstr>语法树</vt:lpstr>
      <vt:lpstr>理论基础</vt:lpstr>
      <vt:lpstr>语义分析</vt:lpstr>
      <vt:lpstr>语义分析</vt:lpstr>
      <vt:lpstr>理论基础</vt:lpstr>
      <vt:lpstr>4、中间代码生成：</vt:lpstr>
      <vt:lpstr>代码优化</vt:lpstr>
      <vt:lpstr>目标代码生成</vt:lpstr>
      <vt:lpstr>PowerPoint 演示文稿</vt:lpstr>
      <vt:lpstr>1.3 编译程序的结构</vt:lpstr>
      <vt:lpstr>1.3.2 表格与表格处理</vt:lpstr>
      <vt:lpstr>符号表管理(Symbol table)</vt:lpstr>
      <vt:lpstr>1.3.3 出错处理</vt:lpstr>
      <vt:lpstr>1.3.4 遍 (Pass)</vt:lpstr>
      <vt:lpstr>1.3.4 遍 (Pass)</vt:lpstr>
      <vt:lpstr>1.3.5  编译的前端和后端</vt:lpstr>
      <vt:lpstr>1.4 编译程序与程序设计环境</vt:lpstr>
      <vt:lpstr>1.5 编译程序的生成</vt:lpstr>
      <vt:lpstr>1.5 编译程序的生成  移植</vt:lpstr>
      <vt:lpstr>总结</vt:lpstr>
      <vt:lpstr>一些主流编译器</vt:lpstr>
      <vt:lpstr>PowerPoint 演示文稿</vt:lpstr>
      <vt:lpstr>PowerPoint 演示文稿</vt:lpstr>
      <vt:lpstr>作业</vt:lpstr>
    </vt:vector>
  </TitlesOfParts>
  <Company>EMSoft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编译原理</dc:title>
  <dc:creator>hzq</dc:creator>
  <cp:lastModifiedBy>风絮</cp:lastModifiedBy>
  <cp:revision>238</cp:revision>
  <dcterms:created xsi:type="dcterms:W3CDTF">2002-09-15T12:14:00Z</dcterms:created>
  <dcterms:modified xsi:type="dcterms:W3CDTF">2024-12-06T03:47:31Z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8B1BA6933BAE4B8B8D7AD4CAFE95975E_12</vt:lpwstr>
  </property>
  <property fmtid="{D5CDD505-2E9C-101B-9397-08002B2CF9AE}" pid="3" name="KSOProductBuildVer">
    <vt:lpwstr>2052-12.1.0.19302</vt:lpwstr>
  </property>
</Properties>
</file>